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0"/>
  </p:notesMasterIdLst>
  <p:sldIdLst>
    <p:sldId id="256" r:id="rId2"/>
    <p:sldId id="291" r:id="rId3"/>
    <p:sldId id="293" r:id="rId4"/>
    <p:sldId id="294" r:id="rId5"/>
    <p:sldId id="295" r:id="rId6"/>
    <p:sldId id="287" r:id="rId7"/>
    <p:sldId id="292" r:id="rId8"/>
    <p:sldId id="296" r:id="rId9"/>
    <p:sldId id="297" r:id="rId10"/>
    <p:sldId id="289" r:id="rId11"/>
    <p:sldId id="298" r:id="rId12"/>
    <p:sldId id="299" r:id="rId13"/>
    <p:sldId id="300" r:id="rId14"/>
    <p:sldId id="301" r:id="rId15"/>
    <p:sldId id="290" r:id="rId16"/>
    <p:sldId id="302" r:id="rId17"/>
    <p:sldId id="303" r:id="rId18"/>
    <p:sldId id="304" r:id="rId19"/>
    <p:sldId id="305" r:id="rId20"/>
    <p:sldId id="261" r:id="rId21"/>
    <p:sldId id="285" r:id="rId22"/>
    <p:sldId id="257" r:id="rId23"/>
    <p:sldId id="258" r:id="rId24"/>
    <p:sldId id="259" r:id="rId25"/>
    <p:sldId id="260" r:id="rId26"/>
    <p:sldId id="284"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CBD0E9-9D84-496D-BE5E-E8B105C8D095}">
  <a:tblStyle styleId="{7BCBD0E9-9D84-496D-BE5E-E8B105C8D09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939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236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001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714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pic>
        <p:nvPicPr>
          <p:cNvPr id="55" name="Google Shape;55;p12"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4135454"/>
            <a:ext cx="39147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Clr>
                <a:srgbClr val="FFFFFF"/>
              </a:buClr>
              <a:buSzPts val="2400"/>
              <a:buChar char="×"/>
              <a:defRPr sz="2400" i="1">
                <a:solidFill>
                  <a:srgbClr val="FFFFFF"/>
                </a:solidFill>
              </a:defRPr>
            </a:lvl1pPr>
            <a:lvl2pPr marL="914400" lvl="1" indent="-381000" algn="ctr" rtl="0">
              <a:spcBef>
                <a:spcPts val="0"/>
              </a:spcBef>
              <a:spcAft>
                <a:spcPts val="0"/>
              </a:spcAft>
              <a:buClr>
                <a:srgbClr val="FFFFFF"/>
              </a:buClr>
              <a:buSzPts val="2400"/>
              <a:buChar char="×"/>
              <a:defRPr sz="2400" i="1">
                <a:solidFill>
                  <a:srgbClr val="FFFFFF"/>
                </a:solidFill>
              </a:defRPr>
            </a:lvl2pPr>
            <a:lvl3pPr marL="1371600" lvl="2" indent="-381000" algn="ctr" rtl="0">
              <a:spcBef>
                <a:spcPts val="0"/>
              </a:spcBef>
              <a:spcAft>
                <a:spcPts val="0"/>
              </a:spcAft>
              <a:buClr>
                <a:srgbClr val="FFFFFF"/>
              </a:buClr>
              <a:buSzPts val="2400"/>
              <a:buChar char="×"/>
              <a:defRPr sz="2400" i="1">
                <a:solidFill>
                  <a:srgbClr val="FFFFFF"/>
                </a:solidFill>
              </a:defRPr>
            </a:lvl3pPr>
            <a:lvl4pPr marL="1828800" lvl="3" indent="-381000" algn="ctr" rtl="0">
              <a:spcBef>
                <a:spcPts val="0"/>
              </a:spcBef>
              <a:spcAft>
                <a:spcPts val="0"/>
              </a:spcAft>
              <a:buClr>
                <a:srgbClr val="FFFFFF"/>
              </a:buClr>
              <a:buSzPts val="2400"/>
              <a:buChar char="×"/>
              <a:defRPr sz="2400" i="1">
                <a:solidFill>
                  <a:srgbClr val="FFFFFF"/>
                </a:solidFill>
              </a:defRPr>
            </a:lvl4pPr>
            <a:lvl5pPr marL="2286000" lvl="4" indent="-381000" algn="ctr" rtl="0">
              <a:spcBef>
                <a:spcPts val="0"/>
              </a:spcBef>
              <a:spcAft>
                <a:spcPts val="0"/>
              </a:spcAft>
              <a:buClr>
                <a:srgbClr val="FFFFFF"/>
              </a:buClr>
              <a:buSzPts val="2400"/>
              <a:buChar char="○"/>
              <a:defRPr sz="2400" i="1">
                <a:solidFill>
                  <a:srgbClr val="FFFFFF"/>
                </a:solidFill>
              </a:defRPr>
            </a:lvl5pPr>
            <a:lvl6pPr marL="2743200" lvl="5" indent="-381000" algn="ctr" rtl="0">
              <a:spcBef>
                <a:spcPts val="0"/>
              </a:spcBef>
              <a:spcAft>
                <a:spcPts val="0"/>
              </a:spcAft>
              <a:buClr>
                <a:srgbClr val="FFFFFF"/>
              </a:buClr>
              <a:buSzPts val="2400"/>
              <a:buChar char="■"/>
              <a:defRPr sz="2400" i="1">
                <a:solidFill>
                  <a:srgbClr val="FFFFFF"/>
                </a:solidFill>
              </a:defRPr>
            </a:lvl6pPr>
            <a:lvl7pPr marL="3200400" lvl="6" indent="-381000" algn="ctr" rtl="0">
              <a:spcBef>
                <a:spcPts val="0"/>
              </a:spcBef>
              <a:spcAft>
                <a:spcPts val="0"/>
              </a:spcAft>
              <a:buClr>
                <a:srgbClr val="FFFFFF"/>
              </a:buClr>
              <a:buSzPts val="2400"/>
              <a:buChar char="●"/>
              <a:defRPr sz="2400" i="1">
                <a:solidFill>
                  <a:srgbClr val="FFFFFF"/>
                </a:solidFill>
              </a:defRPr>
            </a:lvl7pPr>
            <a:lvl8pPr marL="3657600" lvl="7" indent="-381000" algn="ctr" rtl="0">
              <a:spcBef>
                <a:spcPts val="0"/>
              </a:spcBef>
              <a:spcAft>
                <a:spcPts val="0"/>
              </a:spcAft>
              <a:buClr>
                <a:srgbClr val="FFFFFF"/>
              </a:buClr>
              <a:buSzPts val="2400"/>
              <a:buChar char="○"/>
              <a:defRPr sz="2400" i="1">
                <a:solidFill>
                  <a:srgbClr val="FFFFFF"/>
                </a:solidFill>
              </a:defRPr>
            </a:lvl8pPr>
            <a:lvl9pPr marL="4114800" lvl="8" indent="-381000" algn="ctr">
              <a:spcBef>
                <a:spcPts val="0"/>
              </a:spcBef>
              <a:spcAft>
                <a:spcPts val="0"/>
              </a:spcAft>
              <a:buClr>
                <a:srgbClr val="FFFFFF"/>
              </a:buClr>
              <a:buSzPts val="2400"/>
              <a:buChar char="■"/>
              <a:defRPr sz="2400" i="1">
                <a:solidFill>
                  <a:srgbClr val="FFFFFF"/>
                </a:solidFill>
              </a:defRPr>
            </a:lvl9pPr>
          </a:lstStyle>
          <a:p>
            <a:endParaRPr/>
          </a:p>
        </p:txBody>
      </p:sp>
      <p:sp>
        <p:nvSpPr>
          <p:cNvPr id="20" name="Google Shape;20;p4"/>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400"/>
              <a:buNone/>
              <a:defRPr sz="1400"/>
            </a:lvl1pPr>
          </a:lstStyle>
          <a:p>
            <a:endParaRPr/>
          </a:p>
        </p:txBody>
      </p:sp>
      <p:sp>
        <p:nvSpPr>
          <p:cNvPr id="46" name="Google Shape;46;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rgbClr val="FFFFFF"/>
                </a:solidFill>
                <a:latin typeface="Lato Light"/>
                <a:ea typeface="Lato Light"/>
                <a:cs typeface="Lato Light"/>
                <a:sym typeface="Lato Light"/>
              </a:defRPr>
            </a:lvl1pPr>
            <a:lvl2pPr lvl="1" algn="r">
              <a:buNone/>
              <a:defRPr sz="1800">
                <a:solidFill>
                  <a:srgbClr val="FFFFFF"/>
                </a:solidFill>
                <a:latin typeface="Lato Light"/>
                <a:ea typeface="Lato Light"/>
                <a:cs typeface="Lato Light"/>
                <a:sym typeface="Lato Light"/>
              </a:defRPr>
            </a:lvl2pPr>
            <a:lvl3pPr lvl="2" algn="r">
              <a:buNone/>
              <a:defRPr sz="1800">
                <a:solidFill>
                  <a:srgbClr val="FFFFFF"/>
                </a:solidFill>
                <a:latin typeface="Lato Light"/>
                <a:ea typeface="Lato Light"/>
                <a:cs typeface="Lato Light"/>
                <a:sym typeface="Lato Light"/>
              </a:defRPr>
            </a:lvl3pPr>
            <a:lvl4pPr lvl="3" algn="r">
              <a:buNone/>
              <a:defRPr sz="1800">
                <a:solidFill>
                  <a:srgbClr val="FFFFFF"/>
                </a:solidFill>
                <a:latin typeface="Lato Light"/>
                <a:ea typeface="Lato Light"/>
                <a:cs typeface="Lato Light"/>
                <a:sym typeface="Lato Light"/>
              </a:defRPr>
            </a:lvl4pPr>
            <a:lvl5pPr lvl="4" algn="r">
              <a:buNone/>
              <a:defRPr sz="1800">
                <a:solidFill>
                  <a:srgbClr val="FFFFFF"/>
                </a:solidFill>
                <a:latin typeface="Lato Light"/>
                <a:ea typeface="Lato Light"/>
                <a:cs typeface="Lato Light"/>
                <a:sym typeface="Lato Light"/>
              </a:defRPr>
            </a:lvl5pPr>
            <a:lvl6pPr lvl="5" algn="r">
              <a:buNone/>
              <a:defRPr sz="1800">
                <a:solidFill>
                  <a:srgbClr val="FFFFFF"/>
                </a:solidFill>
                <a:latin typeface="Lato Light"/>
                <a:ea typeface="Lato Light"/>
                <a:cs typeface="Lato Light"/>
                <a:sym typeface="Lato Light"/>
              </a:defRPr>
            </a:lvl6pPr>
            <a:lvl7pPr lvl="6" algn="r">
              <a:buNone/>
              <a:defRPr sz="1800">
                <a:solidFill>
                  <a:srgbClr val="FFFFFF"/>
                </a:solidFill>
                <a:latin typeface="Lato Light"/>
                <a:ea typeface="Lato Light"/>
                <a:cs typeface="Lato Light"/>
                <a:sym typeface="Lato Light"/>
              </a:defRPr>
            </a:lvl7pPr>
            <a:lvl8pPr lvl="7" algn="r">
              <a:buNone/>
              <a:defRPr sz="1800">
                <a:solidFill>
                  <a:srgbClr val="FFFFFF"/>
                </a:solidFill>
                <a:latin typeface="Lato Light"/>
                <a:ea typeface="Lato Light"/>
                <a:cs typeface="Lato Light"/>
                <a:sym typeface="Lato Light"/>
              </a:defRPr>
            </a:lvl8pPr>
            <a:lvl9pPr lvl="8" algn="r">
              <a:buNone/>
              <a:defRPr sz="1800">
                <a:solidFill>
                  <a:srgbClr val="FFFFFF"/>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gif"/></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graphicburger.com/?s=watercolor" TargetMode="External"/><Relationship Id="rId4" Type="http://schemas.openxmlformats.org/officeDocument/2006/relationships/hyperlink" Target="http://unsplash.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latofonts.com/lato-free-font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twitter.com/googledocs/status/73008724015664332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369490" y="2164395"/>
            <a:ext cx="52503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TensorFlow </a:t>
            </a:r>
            <a:r>
              <a:rPr lang="en-US" dirty="0" err="1"/>
              <a:t>EcoSystem</a:t>
            </a:r>
            <a:endParaRPr dirty="0"/>
          </a:p>
        </p:txBody>
      </p:sp>
      <p:sp>
        <p:nvSpPr>
          <p:cNvPr id="2" name="文本框 1">
            <a:extLst>
              <a:ext uri="{FF2B5EF4-FFF2-40B4-BE49-F238E27FC236}">
                <a16:creationId xmlns:a16="http://schemas.microsoft.com/office/drawing/2014/main" id="{47FB7627-BD2C-4484-87C2-BB5150BFA651}"/>
              </a:ext>
            </a:extLst>
          </p:cNvPr>
          <p:cNvSpPr txBox="1"/>
          <p:nvPr/>
        </p:nvSpPr>
        <p:spPr>
          <a:xfrm>
            <a:off x="7255314" y="4074459"/>
            <a:ext cx="1364476" cy="461665"/>
          </a:xfrm>
          <a:prstGeom prst="rect">
            <a:avLst/>
          </a:prstGeom>
          <a:noFill/>
        </p:spPr>
        <p:txBody>
          <a:bodyPr wrap="none" rtlCol="0">
            <a:spAutoFit/>
          </a:bodyPr>
          <a:lstStyle/>
          <a:p>
            <a:r>
              <a:rPr lang="en-US" altLang="zh-CN" sz="2400" dirty="0">
                <a:solidFill>
                  <a:schemeClr val="bg1"/>
                </a:solidFill>
              </a:rPr>
              <a:t>Jack Wu</a:t>
            </a:r>
            <a:endParaRPr lang="zh-CN" altLang="en-US" sz="2400" dirty="0">
              <a:solidFill>
                <a:schemeClr val="bg1"/>
              </a:solidFill>
            </a:endParaRPr>
          </a:p>
        </p:txBody>
      </p:sp>
      <p:sp>
        <p:nvSpPr>
          <p:cNvPr id="3" name="文本框 2">
            <a:extLst>
              <a:ext uri="{FF2B5EF4-FFF2-40B4-BE49-F238E27FC236}">
                <a16:creationId xmlns:a16="http://schemas.microsoft.com/office/drawing/2014/main" id="{6BFF2E9A-B5BE-492A-8D54-E797E84E6056}"/>
              </a:ext>
            </a:extLst>
          </p:cNvPr>
          <p:cNvSpPr txBox="1"/>
          <p:nvPr/>
        </p:nvSpPr>
        <p:spPr>
          <a:xfrm>
            <a:off x="2803711" y="3520461"/>
            <a:ext cx="1366080" cy="1015663"/>
          </a:xfrm>
          <a:prstGeom prst="rect">
            <a:avLst/>
          </a:prstGeom>
          <a:noFill/>
        </p:spPr>
        <p:txBody>
          <a:bodyPr wrap="none" rtlCol="0">
            <a:spAutoFit/>
          </a:bodyPr>
          <a:lstStyle/>
          <a:p>
            <a:r>
              <a:rPr lang="en-US" altLang="zh-CN" sz="2000" dirty="0">
                <a:solidFill>
                  <a:schemeClr val="bg1"/>
                </a:solidFill>
              </a:rPr>
              <a:t>-Summary</a:t>
            </a:r>
          </a:p>
          <a:p>
            <a:r>
              <a:rPr lang="en-US" altLang="zh-CN" sz="2000" dirty="0">
                <a:solidFill>
                  <a:schemeClr val="bg1"/>
                </a:solidFill>
              </a:rPr>
              <a:t>-Summary</a:t>
            </a:r>
          </a:p>
          <a:p>
            <a:r>
              <a:rPr lang="en-US" altLang="zh-CN" sz="2000" dirty="0">
                <a:solidFill>
                  <a:schemeClr val="bg1"/>
                </a:solidFill>
              </a:rPr>
              <a:t>-Summary</a:t>
            </a:r>
            <a:endParaRPr lang="zh-CN" altLang="en-US"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001A7-D37B-4A72-8C4F-7BD2412BDE56}"/>
              </a:ext>
            </a:extLst>
          </p:cNvPr>
          <p:cNvSpPr>
            <a:spLocks noGrp="1"/>
          </p:cNvSpPr>
          <p:nvPr>
            <p:ph type="title"/>
          </p:nvPr>
        </p:nvSpPr>
        <p:spPr>
          <a:xfrm>
            <a:off x="457200" y="1348975"/>
            <a:ext cx="6114422" cy="857400"/>
          </a:xfrm>
        </p:spPr>
        <p:txBody>
          <a:bodyPr/>
          <a:lstStyle/>
          <a:p>
            <a:r>
              <a:rPr lang="en-US" altLang="zh-CN" dirty="0"/>
              <a:t>Platform: </a:t>
            </a:r>
            <a:br>
              <a:rPr lang="en-US" altLang="zh-CN" dirty="0"/>
            </a:br>
            <a:r>
              <a:rPr lang="en-US" altLang="zh-CN" dirty="0"/>
              <a:t>Personal Computing</a:t>
            </a:r>
            <a:endParaRPr lang="zh-CN" altLang="en-US" dirty="0"/>
          </a:p>
        </p:txBody>
      </p:sp>
      <p:sp>
        <p:nvSpPr>
          <p:cNvPr id="3" name="文本占位符 2">
            <a:extLst>
              <a:ext uri="{FF2B5EF4-FFF2-40B4-BE49-F238E27FC236}">
                <a16:creationId xmlns:a16="http://schemas.microsoft.com/office/drawing/2014/main" id="{259F1149-1341-4926-801F-C7B7560CBA02}"/>
              </a:ext>
            </a:extLst>
          </p:cNvPr>
          <p:cNvSpPr>
            <a:spLocks noGrp="1"/>
          </p:cNvSpPr>
          <p:nvPr>
            <p:ph type="body" idx="1"/>
          </p:nvPr>
        </p:nvSpPr>
        <p:spPr>
          <a:xfrm>
            <a:off x="489774" y="2312475"/>
            <a:ext cx="2022313" cy="2613300"/>
          </a:xfrm>
        </p:spPr>
        <p:txBody>
          <a:bodyPr/>
          <a:lstStyle/>
          <a:p>
            <a:r>
              <a:rPr lang="en-US" altLang="zh-CN" b="1" dirty="0"/>
              <a:t>Windows:</a:t>
            </a:r>
          </a:p>
          <a:p>
            <a:r>
              <a:rPr lang="en-US" altLang="zh-CN" dirty="0"/>
              <a:t> The most used operating system for humans these days. </a:t>
            </a:r>
          </a:p>
          <a:p>
            <a:r>
              <a:rPr lang="en-US" altLang="zh-CN" dirty="0"/>
              <a:t>TensorFlow runs on Windows with a Python environment. This is the platform that this course will be recorded in.</a:t>
            </a:r>
            <a:endParaRPr lang="zh-CN" altLang="en-US" dirty="0"/>
          </a:p>
        </p:txBody>
      </p:sp>
      <p:sp>
        <p:nvSpPr>
          <p:cNvPr id="4" name="文本占位符 3">
            <a:extLst>
              <a:ext uri="{FF2B5EF4-FFF2-40B4-BE49-F238E27FC236}">
                <a16:creationId xmlns:a16="http://schemas.microsoft.com/office/drawing/2014/main" id="{5ABA1594-4B80-4E0A-BBBD-82C4A1CEA007}"/>
              </a:ext>
            </a:extLst>
          </p:cNvPr>
          <p:cNvSpPr>
            <a:spLocks noGrp="1"/>
          </p:cNvSpPr>
          <p:nvPr>
            <p:ph type="body" idx="2"/>
          </p:nvPr>
        </p:nvSpPr>
        <p:spPr>
          <a:xfrm>
            <a:off x="2415136" y="2312475"/>
            <a:ext cx="2156864" cy="2613300"/>
          </a:xfrm>
        </p:spPr>
        <p:txBody>
          <a:bodyPr/>
          <a:lstStyle/>
          <a:p>
            <a:r>
              <a:rPr lang="en-US" altLang="zh-CN" b="1" dirty="0"/>
              <a:t>Linux: </a:t>
            </a:r>
          </a:p>
          <a:p>
            <a:r>
              <a:rPr lang="en-US" altLang="zh-CN" dirty="0"/>
              <a:t>Natively supports Python, so TensorFlow runs on all distributions of Linux.</a:t>
            </a:r>
          </a:p>
          <a:p>
            <a:r>
              <a:rPr lang="en-US" altLang="zh-CN" dirty="0"/>
              <a:t>Linux has many distribution versions, but they all are based on the same kernel. The most popular distribution is Ubuntu.</a:t>
            </a:r>
            <a:endParaRPr lang="zh-CN" altLang="en-US" dirty="0"/>
          </a:p>
        </p:txBody>
      </p:sp>
      <p:sp>
        <p:nvSpPr>
          <p:cNvPr id="5" name="文本占位符 4">
            <a:extLst>
              <a:ext uri="{FF2B5EF4-FFF2-40B4-BE49-F238E27FC236}">
                <a16:creationId xmlns:a16="http://schemas.microsoft.com/office/drawing/2014/main" id="{C61F70D9-3B95-4335-B73A-2184621B2667}"/>
              </a:ext>
            </a:extLst>
          </p:cNvPr>
          <p:cNvSpPr>
            <a:spLocks noGrp="1"/>
          </p:cNvSpPr>
          <p:nvPr>
            <p:ph type="body" idx="3"/>
          </p:nvPr>
        </p:nvSpPr>
        <p:spPr/>
        <p:txBody>
          <a:bodyPr/>
          <a:lstStyle/>
          <a:p>
            <a:r>
              <a:rPr lang="en-US" altLang="zh-CN" b="1" dirty="0"/>
              <a:t>macOS:</a:t>
            </a:r>
          </a:p>
          <a:p>
            <a:r>
              <a:rPr lang="en-US" altLang="zh-CN" dirty="0"/>
              <a:t>macOS uses Unix as its kernel, which is similar to Linux.</a:t>
            </a:r>
          </a:p>
          <a:p>
            <a:r>
              <a:rPr lang="en-US" altLang="zh-CN" dirty="0"/>
              <a:t> Therefore, macOS users will have a similar user experience with those who uses Linux.</a:t>
            </a:r>
            <a:endParaRPr lang="zh-CN" altLang="en-US" dirty="0"/>
          </a:p>
        </p:txBody>
      </p:sp>
      <p:sp>
        <p:nvSpPr>
          <p:cNvPr id="6" name="灯片编号占位符 5">
            <a:extLst>
              <a:ext uri="{FF2B5EF4-FFF2-40B4-BE49-F238E27FC236}">
                <a16:creationId xmlns:a16="http://schemas.microsoft.com/office/drawing/2014/main" id="{883641DC-5EBD-4FA2-AF30-1212F2D2505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20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3</a:t>
            </a:r>
            <a:r>
              <a:rPr lang="en-US" altLang="zh-CN" dirty="0"/>
              <a:t>: </a:t>
            </a:r>
            <a:br>
              <a:rPr lang="en-US" altLang="zh-CN" dirty="0"/>
            </a:br>
            <a:r>
              <a:rPr lang="en-US" altLang="zh-CN" dirty="0"/>
              <a:t>Platform: </a:t>
            </a:r>
            <a:br>
              <a:rPr lang="en-US" altLang="zh-CN" dirty="0"/>
            </a:br>
            <a:r>
              <a:rPr lang="en-US" altLang="zh-CN" dirty="0"/>
              <a:t>Mobile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44896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1867F-29F7-4DD8-AE4D-3CC99D2D8CDD}"/>
              </a:ext>
            </a:extLst>
          </p:cNvPr>
          <p:cNvSpPr>
            <a:spLocks noGrp="1"/>
          </p:cNvSpPr>
          <p:nvPr>
            <p:ph type="title"/>
          </p:nvPr>
        </p:nvSpPr>
        <p:spPr/>
        <p:txBody>
          <a:bodyPr/>
          <a:lstStyle/>
          <a:p>
            <a:r>
              <a:rPr lang="en-US" altLang="zh-CN" dirty="0"/>
              <a:t>iOS</a:t>
            </a:r>
            <a:endParaRPr lang="zh-CN" altLang="en-US" dirty="0"/>
          </a:p>
        </p:txBody>
      </p:sp>
      <p:sp>
        <p:nvSpPr>
          <p:cNvPr id="3" name="文本占位符 2">
            <a:extLst>
              <a:ext uri="{FF2B5EF4-FFF2-40B4-BE49-F238E27FC236}">
                <a16:creationId xmlns:a16="http://schemas.microsoft.com/office/drawing/2014/main" id="{5268DF13-3E8A-4180-B0A2-A06EA4B74B42}"/>
              </a:ext>
            </a:extLst>
          </p:cNvPr>
          <p:cNvSpPr>
            <a:spLocks noGrp="1"/>
          </p:cNvSpPr>
          <p:nvPr>
            <p:ph type="body" idx="1"/>
          </p:nvPr>
        </p:nvSpPr>
        <p:spPr>
          <a:xfrm>
            <a:off x="457199" y="2244400"/>
            <a:ext cx="5849471" cy="2605200"/>
          </a:xfrm>
        </p:spPr>
        <p:txBody>
          <a:bodyPr/>
          <a:lstStyle/>
          <a:p>
            <a:r>
              <a:rPr lang="en-US" altLang="zh-CN" dirty="0"/>
              <a:t>TensorFlow can also run in iOS.</a:t>
            </a:r>
          </a:p>
          <a:p>
            <a:r>
              <a:rPr lang="en-US" altLang="zh-CN" dirty="0"/>
              <a:t>Apple now have 1.3 Billion devices running iOS, and there are 2 million apps in the APP Store.[1]</a:t>
            </a:r>
          </a:p>
          <a:p>
            <a:r>
              <a:rPr lang="en-US" altLang="zh-CN" dirty="0"/>
              <a:t>iOS not only allow apps run on iPhone, but also iPad and iPod!</a:t>
            </a:r>
            <a:endParaRPr lang="zh-CN" altLang="en-US" dirty="0"/>
          </a:p>
        </p:txBody>
      </p:sp>
      <p:sp>
        <p:nvSpPr>
          <p:cNvPr id="4" name="灯片编号占位符 3">
            <a:extLst>
              <a:ext uri="{FF2B5EF4-FFF2-40B4-BE49-F238E27FC236}">
                <a16:creationId xmlns:a16="http://schemas.microsoft.com/office/drawing/2014/main" id="{CB483E2A-F2DB-4EFD-9E96-C7C2F99A0E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pic>
        <p:nvPicPr>
          <p:cNvPr id="7" name="图片 6">
            <a:extLst>
              <a:ext uri="{FF2B5EF4-FFF2-40B4-BE49-F238E27FC236}">
                <a16:creationId xmlns:a16="http://schemas.microsoft.com/office/drawing/2014/main" id="{4B65CD32-02C2-4710-959F-8FFCC095C08E}"/>
              </a:ext>
            </a:extLst>
          </p:cNvPr>
          <p:cNvPicPr>
            <a:picLocks noChangeAspect="1"/>
          </p:cNvPicPr>
          <p:nvPr/>
        </p:nvPicPr>
        <p:blipFill>
          <a:blip r:embed="rId2"/>
          <a:stretch>
            <a:fillRect/>
          </a:stretch>
        </p:blipFill>
        <p:spPr>
          <a:xfrm>
            <a:off x="4441699" y="198344"/>
            <a:ext cx="1594036" cy="2373406"/>
          </a:xfrm>
          <a:prstGeom prst="rect">
            <a:avLst/>
          </a:prstGeom>
          <a:ln>
            <a:noFill/>
          </a:ln>
          <a:effectLst>
            <a:softEdge rad="112500"/>
          </a:effectLst>
        </p:spPr>
      </p:pic>
      <p:sp>
        <p:nvSpPr>
          <p:cNvPr id="8" name="文本框 7">
            <a:extLst>
              <a:ext uri="{FF2B5EF4-FFF2-40B4-BE49-F238E27FC236}">
                <a16:creationId xmlns:a16="http://schemas.microsoft.com/office/drawing/2014/main" id="{D30C073E-B66F-41CA-9935-F49B096435AC}"/>
              </a:ext>
            </a:extLst>
          </p:cNvPr>
          <p:cNvSpPr txBox="1"/>
          <p:nvPr/>
        </p:nvSpPr>
        <p:spPr>
          <a:xfrm>
            <a:off x="457199" y="4900707"/>
            <a:ext cx="5121915" cy="230832"/>
          </a:xfrm>
          <a:prstGeom prst="rect">
            <a:avLst/>
          </a:prstGeom>
          <a:noFill/>
        </p:spPr>
        <p:txBody>
          <a:bodyPr wrap="none" rtlCol="0">
            <a:spAutoFit/>
          </a:bodyPr>
          <a:lstStyle/>
          <a:p>
            <a:r>
              <a:rPr lang="en-US" altLang="zh-CN" sz="900" dirty="0"/>
              <a:t>[1]: https://www.macrumors.com/2018/02/01/apple-now-has-1-3-billion-active-devices-worldwide/</a:t>
            </a:r>
            <a:endParaRPr lang="zh-CN" altLang="en-US" sz="900" dirty="0"/>
          </a:p>
        </p:txBody>
      </p:sp>
    </p:spTree>
    <p:extLst>
      <p:ext uri="{BB962C8B-B14F-4D97-AF65-F5344CB8AC3E}">
        <p14:creationId xmlns:p14="http://schemas.microsoft.com/office/powerpoint/2010/main" val="176936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383C4-228C-43FD-9EB6-C467469A6EE0}"/>
              </a:ext>
            </a:extLst>
          </p:cNvPr>
          <p:cNvSpPr>
            <a:spLocks noGrp="1"/>
          </p:cNvSpPr>
          <p:nvPr>
            <p:ph type="title"/>
          </p:nvPr>
        </p:nvSpPr>
        <p:spPr/>
        <p:txBody>
          <a:bodyPr/>
          <a:lstStyle/>
          <a:p>
            <a:r>
              <a:rPr lang="en-US" altLang="zh-CN" dirty="0"/>
              <a:t>Android</a:t>
            </a:r>
            <a:endParaRPr lang="zh-CN" altLang="en-US" dirty="0"/>
          </a:p>
        </p:txBody>
      </p:sp>
      <p:sp>
        <p:nvSpPr>
          <p:cNvPr id="3" name="文本占位符 2">
            <a:extLst>
              <a:ext uri="{FF2B5EF4-FFF2-40B4-BE49-F238E27FC236}">
                <a16:creationId xmlns:a16="http://schemas.microsoft.com/office/drawing/2014/main" id="{46FE2253-F2F3-4043-A48F-8BE7CFA9551B}"/>
              </a:ext>
            </a:extLst>
          </p:cNvPr>
          <p:cNvSpPr>
            <a:spLocks noGrp="1"/>
          </p:cNvSpPr>
          <p:nvPr>
            <p:ph type="body" idx="1"/>
          </p:nvPr>
        </p:nvSpPr>
        <p:spPr>
          <a:xfrm>
            <a:off x="457199" y="2244400"/>
            <a:ext cx="5727849" cy="2605200"/>
          </a:xfrm>
        </p:spPr>
        <p:txBody>
          <a:bodyPr/>
          <a:lstStyle/>
          <a:p>
            <a:r>
              <a:rPr lang="en-US" altLang="zh-CN" dirty="0"/>
              <a:t>Google also developed Android, so </a:t>
            </a:r>
            <a:r>
              <a:rPr lang="en-US" altLang="zh-CN" dirty="0" err="1"/>
              <a:t>Tensorflow</a:t>
            </a:r>
            <a:r>
              <a:rPr lang="en-US" altLang="zh-CN" dirty="0"/>
              <a:t> is well supported by Android.</a:t>
            </a:r>
          </a:p>
          <a:p>
            <a:r>
              <a:rPr lang="en-US" altLang="zh-CN" dirty="0"/>
              <a:t>There are over 2 Billion Android devices around the world and over 3 million Android APP! [1]</a:t>
            </a:r>
          </a:p>
          <a:p>
            <a:r>
              <a:rPr lang="en-US" altLang="zh-CN" dirty="0"/>
              <a:t>Mobile computing power are getting better and better every year, many mobile chip companies like Snapdragon also added in AI processing unit into their mobile chips. </a:t>
            </a:r>
            <a:endParaRPr lang="zh-CN" altLang="en-US" dirty="0"/>
          </a:p>
        </p:txBody>
      </p:sp>
      <p:sp>
        <p:nvSpPr>
          <p:cNvPr id="4" name="灯片编号占位符 3">
            <a:extLst>
              <a:ext uri="{FF2B5EF4-FFF2-40B4-BE49-F238E27FC236}">
                <a16:creationId xmlns:a16="http://schemas.microsoft.com/office/drawing/2014/main" id="{AC3BB946-5F46-40D1-A990-DDF4A358C8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5" name="图片 4">
            <a:extLst>
              <a:ext uri="{FF2B5EF4-FFF2-40B4-BE49-F238E27FC236}">
                <a16:creationId xmlns:a16="http://schemas.microsoft.com/office/drawing/2014/main" id="{5CF16170-D812-403C-A2B0-DCF4445EC531}"/>
              </a:ext>
            </a:extLst>
          </p:cNvPr>
          <p:cNvPicPr>
            <a:picLocks noChangeAspect="1"/>
          </p:cNvPicPr>
          <p:nvPr/>
        </p:nvPicPr>
        <p:blipFill rotWithShape="1">
          <a:blip r:embed="rId2"/>
          <a:srcRect l="34338" t="17282" r="33383" b="17703"/>
          <a:stretch/>
        </p:blipFill>
        <p:spPr>
          <a:xfrm>
            <a:off x="4362573" y="391247"/>
            <a:ext cx="1653988" cy="1740644"/>
          </a:xfrm>
          <a:prstGeom prst="rect">
            <a:avLst/>
          </a:prstGeom>
        </p:spPr>
      </p:pic>
      <p:sp>
        <p:nvSpPr>
          <p:cNvPr id="6" name="文本框 5">
            <a:extLst>
              <a:ext uri="{FF2B5EF4-FFF2-40B4-BE49-F238E27FC236}">
                <a16:creationId xmlns:a16="http://schemas.microsoft.com/office/drawing/2014/main" id="{EDBFD733-F139-4A71-975E-FABAB54E6F1F}"/>
              </a:ext>
            </a:extLst>
          </p:cNvPr>
          <p:cNvSpPr txBox="1"/>
          <p:nvPr/>
        </p:nvSpPr>
        <p:spPr>
          <a:xfrm>
            <a:off x="457200" y="4830369"/>
            <a:ext cx="5727850" cy="246221"/>
          </a:xfrm>
          <a:prstGeom prst="rect">
            <a:avLst/>
          </a:prstGeom>
          <a:noFill/>
        </p:spPr>
        <p:txBody>
          <a:bodyPr wrap="none" rtlCol="0">
            <a:spAutoFit/>
          </a:bodyPr>
          <a:lstStyle/>
          <a:p>
            <a:r>
              <a:rPr lang="en-US" altLang="zh-CN" sz="1000" dirty="0"/>
              <a:t>[1]: https://www.theverge.com/2017/5/17/15654454/android-reaches-2-billion-monthly-active-users</a:t>
            </a:r>
            <a:endParaRPr lang="zh-CN" altLang="en-US" sz="1000" dirty="0"/>
          </a:p>
        </p:txBody>
      </p:sp>
    </p:spTree>
    <p:extLst>
      <p:ext uri="{BB962C8B-B14F-4D97-AF65-F5344CB8AC3E}">
        <p14:creationId xmlns:p14="http://schemas.microsoft.com/office/powerpoint/2010/main" val="117269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AC3C9-E1DC-4DD0-BACE-1F07E7515807}"/>
              </a:ext>
            </a:extLst>
          </p:cNvPr>
          <p:cNvSpPr>
            <a:spLocks noGrp="1"/>
          </p:cNvSpPr>
          <p:nvPr>
            <p:ph type="title"/>
          </p:nvPr>
        </p:nvSpPr>
        <p:spPr/>
        <p:txBody>
          <a:bodyPr/>
          <a:lstStyle/>
          <a:p>
            <a:r>
              <a:rPr lang="en-US" altLang="zh-CN" dirty="0"/>
              <a:t>Single-Chip Microcomputers</a:t>
            </a:r>
            <a:endParaRPr lang="zh-CN" altLang="en-US" dirty="0"/>
          </a:p>
        </p:txBody>
      </p:sp>
      <p:sp>
        <p:nvSpPr>
          <p:cNvPr id="3" name="文本占位符 2">
            <a:extLst>
              <a:ext uri="{FF2B5EF4-FFF2-40B4-BE49-F238E27FC236}">
                <a16:creationId xmlns:a16="http://schemas.microsoft.com/office/drawing/2014/main" id="{88E4A25C-9B5C-46ED-ADED-F7C7A2088156}"/>
              </a:ext>
            </a:extLst>
          </p:cNvPr>
          <p:cNvSpPr>
            <a:spLocks noGrp="1"/>
          </p:cNvSpPr>
          <p:nvPr>
            <p:ph type="body" idx="1"/>
          </p:nvPr>
        </p:nvSpPr>
        <p:spPr/>
        <p:txBody>
          <a:bodyPr/>
          <a:lstStyle/>
          <a:p>
            <a:r>
              <a:rPr lang="en-US" altLang="zh-CN" dirty="0"/>
              <a:t>Probably the most famous single chip microcomputers is the Raspberry Pi.</a:t>
            </a:r>
          </a:p>
          <a:p>
            <a:r>
              <a:rPr lang="en-US" altLang="zh-CN" dirty="0"/>
              <a:t>Raspberry Pi runs on Raspbian, which is an OS based on Linux —— so it is supported!</a:t>
            </a:r>
          </a:p>
          <a:p>
            <a:r>
              <a:rPr lang="en-US" altLang="zh-CN" dirty="0"/>
              <a:t>Some others use Windows as OS, like LattePanda, which is also supported.</a:t>
            </a:r>
          </a:p>
          <a:p>
            <a:r>
              <a:rPr lang="en-US" altLang="zh-CN" dirty="0"/>
              <a:t>TensorFlow cannot run on Arduino. </a:t>
            </a:r>
            <a:endParaRPr lang="zh-CN" altLang="en-US" dirty="0"/>
          </a:p>
        </p:txBody>
      </p:sp>
      <p:sp>
        <p:nvSpPr>
          <p:cNvPr id="4" name="灯片编号占位符 3">
            <a:extLst>
              <a:ext uri="{FF2B5EF4-FFF2-40B4-BE49-F238E27FC236}">
                <a16:creationId xmlns:a16="http://schemas.microsoft.com/office/drawing/2014/main" id="{44E17E35-839F-4C9C-9FDC-70A66329C1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4098" name="Picture 2" descr="Image result for Raspberry Pi">
            <a:extLst>
              <a:ext uri="{FF2B5EF4-FFF2-40B4-BE49-F238E27FC236}">
                <a16:creationId xmlns:a16="http://schemas.microsoft.com/office/drawing/2014/main" id="{3AA4D89D-7AB2-484D-8166-406842948C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25296" y="-299437"/>
            <a:ext cx="2980204" cy="207711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AD95A7E-0EB8-47CB-88B5-A7D74561AFE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059703" y="1314551"/>
            <a:ext cx="2098232" cy="2098232"/>
          </a:xfrm>
          <a:prstGeom prst="rect">
            <a:avLst/>
          </a:prstGeom>
        </p:spPr>
      </p:pic>
      <p:sp>
        <p:nvSpPr>
          <p:cNvPr id="6" name="文本框 5">
            <a:extLst>
              <a:ext uri="{FF2B5EF4-FFF2-40B4-BE49-F238E27FC236}">
                <a16:creationId xmlns:a16="http://schemas.microsoft.com/office/drawing/2014/main" id="{C3486873-8AEC-4C25-952F-47936A3929FA}"/>
              </a:ext>
            </a:extLst>
          </p:cNvPr>
          <p:cNvSpPr txBox="1"/>
          <p:nvPr/>
        </p:nvSpPr>
        <p:spPr>
          <a:xfrm>
            <a:off x="6897429" y="1649871"/>
            <a:ext cx="2359190" cy="400110"/>
          </a:xfrm>
          <a:prstGeom prst="rect">
            <a:avLst/>
          </a:prstGeom>
          <a:noFill/>
        </p:spPr>
        <p:txBody>
          <a:bodyPr wrap="square" rtlCol="0">
            <a:spAutoFit/>
          </a:bodyPr>
          <a:lstStyle/>
          <a:p>
            <a:r>
              <a:rPr lang="en-US" altLang="zh-CN" sz="1000" dirty="0">
                <a:solidFill>
                  <a:schemeClr val="bg1"/>
                </a:solidFill>
              </a:rPr>
              <a:t>A Raspberry Pi board that runs Linux based Raspbian OS.</a:t>
            </a:r>
            <a:endParaRPr lang="zh-CN" altLang="en-US" sz="1000" dirty="0">
              <a:solidFill>
                <a:schemeClr val="bg1"/>
              </a:solidFill>
            </a:endParaRPr>
          </a:p>
        </p:txBody>
      </p:sp>
      <p:sp>
        <p:nvSpPr>
          <p:cNvPr id="8" name="文本框 7">
            <a:extLst>
              <a:ext uri="{FF2B5EF4-FFF2-40B4-BE49-F238E27FC236}">
                <a16:creationId xmlns:a16="http://schemas.microsoft.com/office/drawing/2014/main" id="{B1C1634D-05DE-479F-A0CE-31669B699192}"/>
              </a:ext>
            </a:extLst>
          </p:cNvPr>
          <p:cNvSpPr txBox="1"/>
          <p:nvPr/>
        </p:nvSpPr>
        <p:spPr>
          <a:xfrm>
            <a:off x="7476565" y="3235290"/>
            <a:ext cx="1617596" cy="415498"/>
          </a:xfrm>
          <a:prstGeom prst="rect">
            <a:avLst/>
          </a:prstGeom>
          <a:noFill/>
        </p:spPr>
        <p:txBody>
          <a:bodyPr wrap="square" rtlCol="0">
            <a:spAutoFit/>
          </a:bodyPr>
          <a:lstStyle/>
          <a:p>
            <a:r>
              <a:rPr lang="en-US" altLang="zh-CN" sz="1000" dirty="0">
                <a:solidFill>
                  <a:schemeClr val="bg1"/>
                </a:solidFill>
              </a:rPr>
              <a:t>A LattePanda board that runs Windows 10.</a:t>
            </a:r>
            <a:endParaRPr lang="zh-CN" altLang="en-US" sz="1000" dirty="0">
              <a:solidFill>
                <a:schemeClr val="bg1"/>
              </a:solidFill>
            </a:endParaRPr>
          </a:p>
        </p:txBody>
      </p:sp>
      <p:pic>
        <p:nvPicPr>
          <p:cNvPr id="4100" name="Picture 4" descr="Image result for Arduino">
            <a:extLst>
              <a:ext uri="{FF2B5EF4-FFF2-40B4-BE49-F238E27FC236}">
                <a16:creationId xmlns:a16="http://schemas.microsoft.com/office/drawing/2014/main" id="{905DDC97-67D2-486F-A9E7-CC3F784350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33951" y="3502523"/>
            <a:ext cx="2122668" cy="134707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9FEB652-68F7-4571-B001-172EED253C32}"/>
              </a:ext>
            </a:extLst>
          </p:cNvPr>
          <p:cNvSpPr txBox="1"/>
          <p:nvPr/>
        </p:nvSpPr>
        <p:spPr>
          <a:xfrm>
            <a:off x="7534687" y="4739646"/>
            <a:ext cx="1210588" cy="246221"/>
          </a:xfrm>
          <a:prstGeom prst="rect">
            <a:avLst/>
          </a:prstGeom>
          <a:noFill/>
        </p:spPr>
        <p:txBody>
          <a:bodyPr wrap="none" rtlCol="0">
            <a:spAutoFit/>
          </a:bodyPr>
          <a:lstStyle/>
          <a:p>
            <a:r>
              <a:rPr lang="en-US" altLang="zh-CN" sz="1000" dirty="0">
                <a:solidFill>
                  <a:schemeClr val="bg1"/>
                </a:solidFill>
              </a:rPr>
              <a:t>An Arduino board.</a:t>
            </a:r>
            <a:endParaRPr lang="zh-CN" altLang="en-US" sz="1000" dirty="0">
              <a:solidFill>
                <a:schemeClr val="bg1"/>
              </a:solidFill>
            </a:endParaRPr>
          </a:p>
        </p:txBody>
      </p:sp>
    </p:spTree>
    <p:extLst>
      <p:ext uri="{BB962C8B-B14F-4D97-AF65-F5344CB8AC3E}">
        <p14:creationId xmlns:p14="http://schemas.microsoft.com/office/powerpoint/2010/main" val="280790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A6536-1C4F-4874-AB4C-D2B9342332EB}"/>
              </a:ext>
            </a:extLst>
          </p:cNvPr>
          <p:cNvSpPr>
            <a:spLocks noGrp="1"/>
          </p:cNvSpPr>
          <p:nvPr>
            <p:ph type="title"/>
          </p:nvPr>
        </p:nvSpPr>
        <p:spPr/>
        <p:txBody>
          <a:bodyPr/>
          <a:lstStyle/>
          <a:p>
            <a:r>
              <a:rPr lang="en-US" altLang="zh-CN" dirty="0"/>
              <a:t>Platform: </a:t>
            </a:r>
            <a:br>
              <a:rPr lang="en-US" altLang="zh-CN" dirty="0"/>
            </a:br>
            <a:r>
              <a:rPr lang="en-US" altLang="zh-CN" dirty="0"/>
              <a:t>Mobile</a:t>
            </a:r>
            <a:endParaRPr lang="zh-CN" altLang="en-US" dirty="0"/>
          </a:p>
        </p:txBody>
      </p:sp>
      <p:sp>
        <p:nvSpPr>
          <p:cNvPr id="3" name="文本占位符 2">
            <a:extLst>
              <a:ext uri="{FF2B5EF4-FFF2-40B4-BE49-F238E27FC236}">
                <a16:creationId xmlns:a16="http://schemas.microsoft.com/office/drawing/2014/main" id="{846FB24A-B4A5-4EBF-88C3-6BF5932C5CA4}"/>
              </a:ext>
            </a:extLst>
          </p:cNvPr>
          <p:cNvSpPr>
            <a:spLocks noGrp="1"/>
          </p:cNvSpPr>
          <p:nvPr>
            <p:ph type="body" idx="1"/>
          </p:nvPr>
        </p:nvSpPr>
        <p:spPr>
          <a:xfrm>
            <a:off x="489774" y="2312475"/>
            <a:ext cx="2112749" cy="2613300"/>
          </a:xfrm>
        </p:spPr>
        <p:txBody>
          <a:bodyPr/>
          <a:lstStyle/>
          <a:p>
            <a:r>
              <a:rPr lang="en-US" altLang="zh-CN" b="1" dirty="0"/>
              <a:t>iOS: </a:t>
            </a:r>
          </a:p>
          <a:p>
            <a:r>
              <a:rPr lang="en-US" altLang="zh-CN" dirty="0"/>
              <a:t>TensorFlow is supported on iOS. There are millions of iOS devices in the world now.</a:t>
            </a:r>
          </a:p>
          <a:p>
            <a:r>
              <a:rPr lang="en-US" altLang="zh-CN" dirty="0"/>
              <a:t>Building TensorFlow on iOS Documents: https://www.tensorflow.org/mobile/ios_build</a:t>
            </a:r>
            <a:endParaRPr lang="zh-CN" altLang="en-US" dirty="0"/>
          </a:p>
        </p:txBody>
      </p:sp>
      <p:sp>
        <p:nvSpPr>
          <p:cNvPr id="4" name="文本占位符 3">
            <a:extLst>
              <a:ext uri="{FF2B5EF4-FFF2-40B4-BE49-F238E27FC236}">
                <a16:creationId xmlns:a16="http://schemas.microsoft.com/office/drawing/2014/main" id="{0D3F8CB4-D7D4-48FA-AF9F-7F6B9A57B302}"/>
              </a:ext>
            </a:extLst>
          </p:cNvPr>
          <p:cNvSpPr>
            <a:spLocks noGrp="1"/>
          </p:cNvSpPr>
          <p:nvPr>
            <p:ph type="body" idx="2"/>
          </p:nvPr>
        </p:nvSpPr>
        <p:spPr>
          <a:xfrm>
            <a:off x="2602523" y="2312475"/>
            <a:ext cx="2293619" cy="2613300"/>
          </a:xfrm>
        </p:spPr>
        <p:txBody>
          <a:bodyPr/>
          <a:lstStyle/>
          <a:p>
            <a:r>
              <a:rPr lang="en-US" altLang="zh-CN" b="1" dirty="0"/>
              <a:t>Android:</a:t>
            </a:r>
          </a:p>
          <a:p>
            <a:r>
              <a:rPr lang="en-US" altLang="zh-CN" dirty="0"/>
              <a:t>Since Google developed Android, TensorFlow also runs on Android</a:t>
            </a:r>
          </a:p>
          <a:p>
            <a:r>
              <a:rPr lang="en-US" altLang="zh-CN" dirty="0"/>
              <a:t>By implementing machine learning to mobile devices we can make machine learning more accessible and friendly to humans.</a:t>
            </a:r>
            <a:endParaRPr lang="zh-CN" altLang="en-US" dirty="0"/>
          </a:p>
        </p:txBody>
      </p:sp>
      <p:sp>
        <p:nvSpPr>
          <p:cNvPr id="6" name="灯片编号占位符 5">
            <a:extLst>
              <a:ext uri="{FF2B5EF4-FFF2-40B4-BE49-F238E27FC236}">
                <a16:creationId xmlns:a16="http://schemas.microsoft.com/office/drawing/2014/main" id="{556A0693-11EF-46DC-8B8A-5701FC19E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7" name="文本占位符 2">
            <a:extLst>
              <a:ext uri="{FF2B5EF4-FFF2-40B4-BE49-F238E27FC236}">
                <a16:creationId xmlns:a16="http://schemas.microsoft.com/office/drawing/2014/main" id="{99D01461-730A-49ED-A6E5-821E585D37CE}"/>
              </a:ext>
            </a:extLst>
          </p:cNvPr>
          <p:cNvSpPr txBox="1">
            <a:spLocks/>
          </p:cNvSpPr>
          <p:nvPr/>
        </p:nvSpPr>
        <p:spPr>
          <a:xfrm>
            <a:off x="4572000" y="2312475"/>
            <a:ext cx="1795182" cy="26133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914400" marR="0" lvl="1"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1371600" marR="0" lvl="2"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1828800" marR="0" lvl="3"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2286000" marR="0" lvl="4"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2743200" marR="0" lvl="5"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3200400" marR="0" lvl="6"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3657600" marR="0" lvl="7"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4114800" marR="0" lvl="8"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r>
              <a:rPr lang="en-US" altLang="zh-CN" b="1" dirty="0"/>
              <a:t>Single-chip Microcomputer:</a:t>
            </a:r>
          </a:p>
          <a:p>
            <a:r>
              <a:rPr lang="en-US" altLang="zh-CN" dirty="0"/>
              <a:t>They all run on a Linux or Windows based operating system, so they are supported as well! </a:t>
            </a:r>
          </a:p>
          <a:p>
            <a:r>
              <a:rPr lang="en-US" altLang="zh-CN" dirty="0"/>
              <a:t>Arduino is not supported.</a:t>
            </a:r>
          </a:p>
        </p:txBody>
      </p:sp>
    </p:spTree>
    <p:extLst>
      <p:ext uri="{BB962C8B-B14F-4D97-AF65-F5344CB8AC3E}">
        <p14:creationId xmlns:p14="http://schemas.microsoft.com/office/powerpoint/2010/main" val="50729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4</a:t>
            </a:r>
            <a:r>
              <a:rPr lang="en-US" altLang="zh-CN" dirty="0"/>
              <a:t>: </a:t>
            </a:r>
            <a:br>
              <a:rPr lang="en-US" altLang="zh-CN" dirty="0"/>
            </a:br>
            <a:r>
              <a:rPr lang="en-US" altLang="zh-CN" dirty="0"/>
              <a:t>Cloud Computing</a:t>
            </a:r>
            <a:br>
              <a:rPr lang="en-US" altLang="zh-CN" dirty="0"/>
            </a:br>
            <a:r>
              <a:rPr lang="en-US" altLang="zh-CN" dirty="0"/>
              <a:t>(Optional)</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Cloud Computing.</a:t>
            </a:r>
            <a:endParaRPr lang="zh-CN" altLang="en-US" dirty="0"/>
          </a:p>
        </p:txBody>
      </p:sp>
    </p:spTree>
    <p:extLst>
      <p:ext uri="{BB962C8B-B14F-4D97-AF65-F5344CB8AC3E}">
        <p14:creationId xmlns:p14="http://schemas.microsoft.com/office/powerpoint/2010/main" val="186860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A34FB-DCB6-4DF3-9139-F1F5CDECCA22}"/>
              </a:ext>
            </a:extLst>
          </p:cNvPr>
          <p:cNvSpPr>
            <a:spLocks noGrp="1"/>
          </p:cNvSpPr>
          <p:nvPr>
            <p:ph type="title"/>
          </p:nvPr>
        </p:nvSpPr>
        <p:spPr>
          <a:xfrm>
            <a:off x="457199" y="1348975"/>
            <a:ext cx="6494929" cy="857400"/>
          </a:xfrm>
        </p:spPr>
        <p:txBody>
          <a:bodyPr/>
          <a:lstStyle/>
          <a:p>
            <a:r>
              <a:rPr lang="en-US" altLang="zh-CN" dirty="0"/>
              <a:t>TensorFlow Distributed Execution Engine</a:t>
            </a:r>
            <a:endParaRPr lang="zh-CN" altLang="en-US" dirty="0"/>
          </a:p>
        </p:txBody>
      </p:sp>
      <p:sp>
        <p:nvSpPr>
          <p:cNvPr id="3" name="文本占位符 2">
            <a:extLst>
              <a:ext uri="{FF2B5EF4-FFF2-40B4-BE49-F238E27FC236}">
                <a16:creationId xmlns:a16="http://schemas.microsoft.com/office/drawing/2014/main" id="{8449E7EE-CE77-4F94-B0F8-2F73D40ABF6E}"/>
              </a:ext>
            </a:extLst>
          </p:cNvPr>
          <p:cNvSpPr>
            <a:spLocks noGrp="1"/>
          </p:cNvSpPr>
          <p:nvPr>
            <p:ph type="body" idx="1"/>
          </p:nvPr>
        </p:nvSpPr>
        <p:spPr/>
        <p:txBody>
          <a:bodyPr/>
          <a:lstStyle/>
          <a:p>
            <a:r>
              <a:rPr lang="en-US" altLang="zh-CN" dirty="0"/>
              <a:t>In machine learning, the most time consuming process is training the model. Therefore, the TensorFlow Distributed Execution Engine is able to distribute task to many, sometimes hundreds and thousands of machines to boost up the training speed.</a:t>
            </a:r>
            <a:endParaRPr lang="zh-CN" altLang="en-US" dirty="0"/>
          </a:p>
        </p:txBody>
      </p:sp>
      <p:sp>
        <p:nvSpPr>
          <p:cNvPr id="4" name="灯片编号占位符 3">
            <a:extLst>
              <a:ext uri="{FF2B5EF4-FFF2-40B4-BE49-F238E27FC236}">
                <a16:creationId xmlns:a16="http://schemas.microsoft.com/office/drawing/2014/main" id="{B587081F-B0F7-4D9D-B1C1-04153D096B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72996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0B5F1-345D-4319-862E-EC4F313A26F0}"/>
              </a:ext>
            </a:extLst>
          </p:cNvPr>
          <p:cNvSpPr>
            <a:spLocks noGrp="1"/>
          </p:cNvSpPr>
          <p:nvPr>
            <p:ph type="title"/>
          </p:nvPr>
        </p:nvSpPr>
        <p:spPr/>
        <p:txBody>
          <a:bodyPr/>
          <a:lstStyle/>
          <a:p>
            <a:r>
              <a:rPr lang="en-US" altLang="zh-CN" dirty="0"/>
              <a:t>Amazon AWS</a:t>
            </a:r>
            <a:endParaRPr lang="zh-CN" altLang="en-US" dirty="0"/>
          </a:p>
        </p:txBody>
      </p:sp>
      <p:sp>
        <p:nvSpPr>
          <p:cNvPr id="3" name="文本占位符 2">
            <a:extLst>
              <a:ext uri="{FF2B5EF4-FFF2-40B4-BE49-F238E27FC236}">
                <a16:creationId xmlns:a16="http://schemas.microsoft.com/office/drawing/2014/main" id="{EF9D5F28-5C40-4DD2-B3E6-35CE8926FC3E}"/>
              </a:ext>
            </a:extLst>
          </p:cNvPr>
          <p:cNvSpPr>
            <a:spLocks noGrp="1"/>
          </p:cNvSpPr>
          <p:nvPr>
            <p:ph type="body" idx="1"/>
          </p:nvPr>
        </p:nvSpPr>
        <p:spPr/>
        <p:txBody>
          <a:bodyPr/>
          <a:lstStyle/>
          <a:p>
            <a:r>
              <a:rPr lang="en-US" altLang="zh-CN" dirty="0"/>
              <a:t>Amazon AWS stands for Amazon Web Services, which “offers reliable, scalable, and inexpensive cloud computing services. Free to join, pay only for what you use.”</a:t>
            </a:r>
          </a:p>
          <a:p>
            <a:r>
              <a:rPr lang="en-US" altLang="zh-CN" dirty="0"/>
              <a:t>Data scientists in the industry usually find it useful to rent some resources on AWS when they have massive data to train a complicated model.</a:t>
            </a:r>
          </a:p>
          <a:p>
            <a:r>
              <a:rPr lang="en-US" altLang="zh-CN" dirty="0"/>
              <a:t>URL: https://aws.amazon.com/</a:t>
            </a:r>
            <a:endParaRPr lang="zh-CN" altLang="en-US" dirty="0"/>
          </a:p>
        </p:txBody>
      </p:sp>
      <p:sp>
        <p:nvSpPr>
          <p:cNvPr id="4" name="灯片编号占位符 3">
            <a:extLst>
              <a:ext uri="{FF2B5EF4-FFF2-40B4-BE49-F238E27FC236}">
                <a16:creationId xmlns:a16="http://schemas.microsoft.com/office/drawing/2014/main" id="{062239DF-63E4-49B8-B0B1-832183F48A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96392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5</a:t>
            </a:r>
            <a:r>
              <a:rPr lang="en-US" altLang="zh-CN" dirty="0"/>
              <a:t>: </a:t>
            </a:r>
            <a:br>
              <a:rPr lang="en-US" altLang="zh-CN" dirty="0"/>
            </a:br>
            <a:r>
              <a:rPr lang="en-US" altLang="zh-CN" dirty="0"/>
              <a:t>Language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computer programming languages in TensorFlow.</a:t>
            </a:r>
            <a:endParaRPr lang="zh-CN" altLang="en-US" dirty="0"/>
          </a:p>
        </p:txBody>
      </p:sp>
    </p:spTree>
    <p:extLst>
      <p:ext uri="{BB962C8B-B14F-4D97-AF65-F5344CB8AC3E}">
        <p14:creationId xmlns:p14="http://schemas.microsoft.com/office/powerpoint/2010/main" val="280292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p:txBody>
          <a:bodyPr/>
          <a:lstStyle/>
          <a:p>
            <a:r>
              <a:rPr lang="en-US" altLang="zh-CN" dirty="0">
                <a:solidFill>
                  <a:schemeClr val="accent1"/>
                </a:solidFill>
              </a:rPr>
              <a:t>Part 1</a:t>
            </a:r>
            <a:r>
              <a:rPr lang="en-US" altLang="zh-CN" dirty="0"/>
              <a:t>: Processor</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799" y="4135454"/>
            <a:ext cx="5584372" cy="784800"/>
          </a:xfrm>
        </p:spPr>
        <p:txBody>
          <a:bodyPr/>
          <a:lstStyle/>
          <a:p>
            <a:r>
              <a:rPr lang="en-US" altLang="zh-CN" dirty="0"/>
              <a:t>In this part, we will discuss the supported hardware by TensorFlow. </a:t>
            </a:r>
            <a:endParaRPr lang="zh-CN" altLang="en-US" dirty="0"/>
          </a:p>
        </p:txBody>
      </p:sp>
    </p:spTree>
    <p:extLst>
      <p:ext uri="{BB962C8B-B14F-4D97-AF65-F5344CB8AC3E}">
        <p14:creationId xmlns:p14="http://schemas.microsoft.com/office/powerpoint/2010/main" val="220140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END</a:t>
            </a:r>
            <a:endParaRPr dirty="0"/>
          </a:p>
        </p:txBody>
      </p:sp>
      <p:sp>
        <p:nvSpPr>
          <p:cNvPr id="95" name="Google Shape;95;p1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SzPts val="1800"/>
              <a:buChar char="×"/>
            </a:pPr>
            <a:endParaRPr dirty="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UNUSED SLIDES</a:t>
            </a:r>
            <a:endParaRPr dirty="0"/>
          </a:p>
        </p:txBody>
      </p:sp>
      <p:sp>
        <p:nvSpPr>
          <p:cNvPr id="95" name="Google Shape;95;p1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SzPts val="1800"/>
              <a:buChar char="×"/>
            </a:pPr>
            <a:endParaRPr dirty="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679013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57200" y="4345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Instructions for use</a:t>
            </a:r>
            <a:endParaRPr/>
          </a:p>
        </p:txBody>
      </p:sp>
      <p:sp>
        <p:nvSpPr>
          <p:cNvPr id="66" name="Google Shape;66;p14"/>
          <p:cNvSpPr txBox="1">
            <a:spLocks noGrp="1"/>
          </p:cNvSpPr>
          <p:nvPr>
            <p:ph type="body" idx="2"/>
          </p:nvPr>
        </p:nvSpPr>
        <p:spPr>
          <a:xfrm>
            <a:off x="3293406" y="1297425"/>
            <a:ext cx="2675100" cy="2637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200" b="1"/>
              <a:t>EDIT IN POWERPOINT®</a:t>
            </a:r>
            <a:endParaRPr sz="1200"/>
          </a:p>
          <a:p>
            <a:pPr marL="0" lvl="0" indent="0" rtl="0">
              <a:spcBef>
                <a:spcPts val="600"/>
              </a:spcBef>
              <a:spcAft>
                <a:spcPts val="0"/>
              </a:spcAft>
              <a:buNone/>
            </a:pPr>
            <a:r>
              <a:rPr lang="en" sz="1200"/>
              <a:t>Click on the button under the presentation preview that says </a:t>
            </a:r>
            <a:r>
              <a:rPr lang="en" sz="1200" b="1"/>
              <a:t>"Download as PowerPoint template"</a:t>
            </a:r>
            <a:r>
              <a:rPr lang="en" sz="1200"/>
              <a:t>. You will get a .pptx file that you can edit in PowerPoint. </a:t>
            </a:r>
            <a:endParaRPr sz="1200"/>
          </a:p>
          <a:p>
            <a:pPr marL="0" lvl="0" indent="0" rtl="0">
              <a:spcBef>
                <a:spcPts val="600"/>
              </a:spcBef>
              <a:spcAft>
                <a:spcPts val="0"/>
              </a:spcAft>
              <a:buNone/>
            </a:pPr>
            <a:r>
              <a:rPr lang="en" sz="1200"/>
              <a:t>Remember to download and install the fonts used in this presentation (you’ll find the links to the font files needed in the </a:t>
            </a:r>
            <a:r>
              <a:rPr lang="en" sz="1200" u="sng">
                <a:hlinkClick r:id="rId3" action="ppaction://hlinksldjump"/>
              </a:rPr>
              <a:t>Presentation design slide</a:t>
            </a:r>
            <a:r>
              <a:rPr lang="en" sz="1200"/>
              <a:t>)</a:t>
            </a:r>
            <a:endParaRPr sz="1200"/>
          </a:p>
          <a:p>
            <a:pPr marL="0" lvl="0" indent="0" rtl="0">
              <a:spcBef>
                <a:spcPts val="600"/>
              </a:spcBef>
              <a:spcAft>
                <a:spcPts val="0"/>
              </a:spcAft>
              <a:buClr>
                <a:schemeClr val="dk1"/>
              </a:buClr>
              <a:buSzPts val="1100"/>
              <a:buFont typeface="Arial"/>
              <a:buNone/>
            </a:pPr>
            <a:endParaRPr sz="1200" b="1"/>
          </a:p>
        </p:txBody>
      </p:sp>
      <p:sp>
        <p:nvSpPr>
          <p:cNvPr id="67" name="Google Shape;67;p14"/>
          <p:cNvSpPr txBox="1">
            <a:spLocks noGrp="1"/>
          </p:cNvSpPr>
          <p:nvPr>
            <p:ph type="body" idx="1"/>
          </p:nvPr>
        </p:nvSpPr>
        <p:spPr>
          <a:xfrm>
            <a:off x="457200" y="1297425"/>
            <a:ext cx="2675100" cy="2637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 sz="1200" b="1"/>
              <a:t>EDIT IN GOOGLE SLIDES</a:t>
            </a:r>
            <a:endParaRPr sz="1200"/>
          </a:p>
          <a:p>
            <a:pPr marL="0" lvl="0" indent="0" rtl="0">
              <a:spcBef>
                <a:spcPts val="600"/>
              </a:spcBef>
              <a:spcAft>
                <a:spcPts val="0"/>
              </a:spcAft>
              <a:buClr>
                <a:schemeClr val="dk1"/>
              </a:buClr>
              <a:buSzPts val="1100"/>
              <a:buFont typeface="Arial"/>
              <a:buNone/>
            </a:pPr>
            <a:r>
              <a:rPr lang="en" sz="1200"/>
              <a:t>Click on the button under the presentation preview that says </a:t>
            </a:r>
            <a:r>
              <a:rPr lang="en" sz="1200" b="1"/>
              <a:t>"Use as Google Slides Theme"</a:t>
            </a:r>
            <a:r>
              <a:rPr lang="en" sz="1200"/>
              <a:t>.</a:t>
            </a:r>
            <a:endParaRPr sz="1200"/>
          </a:p>
          <a:p>
            <a:pPr marL="0" lvl="0" indent="0" rtl="0">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marL="0" lvl="0" indent="0">
              <a:spcBef>
                <a:spcPts val="600"/>
              </a:spcBef>
              <a:spcAft>
                <a:spcPts val="0"/>
              </a:spcAft>
              <a:buClr>
                <a:schemeClr val="dk1"/>
              </a:buClr>
              <a:buSzPts val="1100"/>
              <a:buFont typeface="Arial"/>
              <a:buNone/>
            </a:pPr>
            <a:r>
              <a:rPr lang="en" sz="1200" b="1"/>
              <a:t>You have to be signed in to your Google account.</a:t>
            </a:r>
            <a:endParaRPr/>
          </a:p>
        </p:txBody>
      </p:sp>
      <p:sp>
        <p:nvSpPr>
          <p:cNvPr id="68" name="Google Shape;68;p14"/>
          <p:cNvSpPr txBox="1">
            <a:spLocks noGrp="1"/>
          </p:cNvSpPr>
          <p:nvPr>
            <p:ph type="body" idx="2"/>
          </p:nvPr>
        </p:nvSpPr>
        <p:spPr>
          <a:xfrm>
            <a:off x="457200" y="3823850"/>
            <a:ext cx="5511300" cy="114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b="1">
                <a:solidFill>
                  <a:srgbClr val="B45F06"/>
                </a:solidFill>
              </a:rPr>
              <a:t>More info on how to use this template at </a:t>
            </a:r>
            <a:r>
              <a:rPr lang="en" sz="1000" b="1" u="sng">
                <a:solidFill>
                  <a:srgbClr val="B45F06"/>
                </a:solidFill>
                <a:hlinkClick r:id="rId4"/>
              </a:rPr>
              <a:t>www.slidescarnival.com/help-use-presentation-template</a:t>
            </a:r>
            <a:endParaRPr sz="1000" b="1">
              <a:solidFill>
                <a:srgbClr val="B45F06"/>
              </a:solidFill>
            </a:endParaRPr>
          </a:p>
          <a:p>
            <a:pPr marL="0" lvl="0" indent="0" rtl="0">
              <a:spcBef>
                <a:spcPts val="0"/>
              </a:spcBef>
              <a:spcAft>
                <a:spcPts val="0"/>
              </a:spcAft>
              <a:buClr>
                <a:schemeClr val="dk1"/>
              </a:buClr>
              <a:buSzPts val="1100"/>
              <a:buFont typeface="Arial"/>
              <a:buNone/>
            </a:pPr>
            <a:r>
              <a:rPr lang="en" sz="1000">
                <a:solidFill>
                  <a:srgbClr val="B45F06"/>
                </a:solidFill>
              </a:rPr>
              <a:t>This template is free to use under </a:t>
            </a:r>
            <a:r>
              <a:rPr lang="en" sz="1000" u="sng">
                <a:solidFill>
                  <a:srgbClr val="B45F06"/>
                </a:solidFill>
                <a:hlinkClick r:id="rId5"/>
              </a:rPr>
              <a:t>Creative Commons Attribution license</a:t>
            </a:r>
            <a:r>
              <a:rPr lang="en" sz="1000">
                <a:solidFill>
                  <a:srgbClr val="B45F06"/>
                </a:solidFill>
              </a:rPr>
              <a:t>. You can keep the Credits slide or mention SlidesCarnival and other resources used in a slide footer.</a:t>
            </a:r>
            <a:endParaRPr sz="1000">
              <a:solidFill>
                <a:srgbClr val="B45F06"/>
              </a:solidFill>
            </a:endParaRPr>
          </a:p>
          <a:p>
            <a:pPr marL="0" lvl="0" indent="0" rtl="0">
              <a:spcBef>
                <a:spcPts val="0"/>
              </a:spcBef>
              <a:spcAft>
                <a:spcPts val="0"/>
              </a:spcAft>
              <a:buClr>
                <a:schemeClr val="dk1"/>
              </a:buClr>
              <a:buSzPts val="1100"/>
              <a:buFont typeface="Arial"/>
              <a:buNone/>
            </a:pPr>
            <a:endParaRPr sz="1000">
              <a:solidFill>
                <a:srgbClr val="B45F06"/>
              </a:solidFill>
            </a:endParaRPr>
          </a:p>
          <a:p>
            <a:pPr marL="0" lvl="0" indent="0" rtl="0">
              <a:spcBef>
                <a:spcPts val="0"/>
              </a:spcBef>
              <a:spcAft>
                <a:spcPts val="0"/>
              </a:spcAft>
              <a:buNone/>
            </a:pPr>
            <a:endParaRPr sz="1000">
              <a:solidFill>
                <a:srgbClr val="B45F06"/>
              </a:solidFill>
            </a:endParaRPr>
          </a:p>
        </p:txBody>
      </p:sp>
      <p:sp>
        <p:nvSpPr>
          <p:cNvPr id="69" name="Google Shape;69;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idx="4294967295"/>
          </p:nvPr>
        </p:nvSpPr>
        <p:spPr>
          <a:xfrm>
            <a:off x="1275150" y="2337625"/>
            <a:ext cx="6593700" cy="11598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6000">
                <a:solidFill>
                  <a:srgbClr val="FFFFFF"/>
                </a:solidFill>
              </a:rPr>
              <a:t>Hello!</a:t>
            </a:r>
            <a:endParaRPr sz="6000">
              <a:solidFill>
                <a:srgbClr val="FFFFFF"/>
              </a:solidFill>
            </a:endParaRPr>
          </a:p>
        </p:txBody>
      </p:sp>
      <p:sp>
        <p:nvSpPr>
          <p:cNvPr id="75" name="Google Shape;75;p15"/>
          <p:cNvSpPr txBox="1">
            <a:spLocks noGrp="1"/>
          </p:cNvSpPr>
          <p:nvPr>
            <p:ph type="subTitle" idx="4294967295"/>
          </p:nvPr>
        </p:nvSpPr>
        <p:spPr>
          <a:xfrm>
            <a:off x="1275150" y="3345594"/>
            <a:ext cx="6593700" cy="1519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solidFill>
                  <a:srgbClr val="FFFFFF"/>
                </a:solidFill>
              </a:rPr>
              <a:t>I am Jayden Smith</a:t>
            </a:r>
            <a:endParaRPr sz="1400" b="1">
              <a:solidFill>
                <a:srgbClr val="FFFFFF"/>
              </a:solidFill>
            </a:endParaRPr>
          </a:p>
          <a:p>
            <a:pPr marL="0" lvl="0" indent="0" algn="ctr" rtl="0">
              <a:spcBef>
                <a:spcPts val="600"/>
              </a:spcBef>
              <a:spcAft>
                <a:spcPts val="0"/>
              </a:spcAft>
              <a:buClr>
                <a:schemeClr val="dk1"/>
              </a:buClr>
              <a:buSzPts val="1100"/>
              <a:buFont typeface="Arial"/>
              <a:buNone/>
            </a:pPr>
            <a:r>
              <a:rPr lang="en" sz="1400">
                <a:solidFill>
                  <a:srgbClr val="FFFFFF"/>
                </a:solidFill>
              </a:rPr>
              <a:t>I am here because I love to give presentations. </a:t>
            </a:r>
            <a:endParaRPr sz="1400">
              <a:solidFill>
                <a:srgbClr val="FFFFFF"/>
              </a:solidFill>
            </a:endParaRPr>
          </a:p>
          <a:p>
            <a:pPr marL="0" lvl="0" indent="0" algn="ctr">
              <a:spcBef>
                <a:spcPts val="600"/>
              </a:spcBef>
              <a:spcAft>
                <a:spcPts val="0"/>
              </a:spcAft>
              <a:buClr>
                <a:schemeClr val="dk1"/>
              </a:buClr>
              <a:buSzPts val="1100"/>
              <a:buFont typeface="Arial"/>
              <a:buNone/>
            </a:pPr>
            <a:r>
              <a:rPr lang="en" sz="1400">
                <a:solidFill>
                  <a:srgbClr val="FFFFFF"/>
                </a:solidFill>
              </a:rPr>
              <a:t>You can find me at @username</a:t>
            </a:r>
            <a:endParaRPr sz="1400" b="1">
              <a:solidFill>
                <a:srgbClr val="FFFFFF"/>
              </a:solidFill>
            </a:endParaRPr>
          </a:p>
        </p:txBody>
      </p:sp>
      <p:sp>
        <p:nvSpPr>
          <p:cNvPr id="76" name="Google Shape;76;p15"/>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1155CC"/>
                </a:solidFill>
              </a:rPr>
              <a:t>1.</a:t>
            </a:r>
            <a:endParaRPr>
              <a:solidFill>
                <a:srgbClr val="1155CC"/>
              </a:solidFill>
            </a:endParaRPr>
          </a:p>
          <a:p>
            <a:pPr marL="0" lvl="0" indent="0" rtl="0">
              <a:spcBef>
                <a:spcPts val="0"/>
              </a:spcBef>
              <a:spcAft>
                <a:spcPts val="0"/>
              </a:spcAft>
              <a:buNone/>
            </a:pPr>
            <a:r>
              <a:rPr lang="en"/>
              <a:t>Transition headline</a:t>
            </a:r>
            <a:endParaRPr/>
          </a:p>
        </p:txBody>
      </p:sp>
      <p:sp>
        <p:nvSpPr>
          <p:cNvPr id="82" name="Google Shape;82;p16"/>
          <p:cNvSpPr txBox="1">
            <a:spLocks noGrp="1"/>
          </p:cNvSpPr>
          <p:nvPr>
            <p:ph type="subTitle" idx="1"/>
          </p:nvPr>
        </p:nvSpPr>
        <p:spPr>
          <a:xfrm>
            <a:off x="685800" y="4135454"/>
            <a:ext cx="39147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Let’s start with the first set of slides</a:t>
            </a:r>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a:t>“Quotations are commonly printed as a means of inspiration and to invoke philosophical thoughts from the reader”</a:t>
            </a:r>
            <a:endParaRPr/>
          </a:p>
        </p:txBody>
      </p:sp>
      <p:sp>
        <p:nvSpPr>
          <p:cNvPr id="89" name="Google Shape;89;p17"/>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This is a slide title</a:t>
            </a:r>
            <a:endParaRPr/>
          </a:p>
        </p:txBody>
      </p:sp>
      <p:sp>
        <p:nvSpPr>
          <p:cNvPr id="95" name="Google Shape;95;p1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SzPts val="1800"/>
              <a:buChar char="×"/>
            </a:pPr>
            <a:r>
              <a:rPr lang="en"/>
              <a:t>Here you have a list of items</a:t>
            </a:r>
            <a:endParaRPr/>
          </a:p>
          <a:p>
            <a:pPr marL="457200" lvl="0" indent="-342900" rtl="0">
              <a:spcBef>
                <a:spcPts val="0"/>
              </a:spcBef>
              <a:spcAft>
                <a:spcPts val="0"/>
              </a:spcAft>
              <a:buSzPts val="1800"/>
              <a:buChar char="×"/>
            </a:pPr>
            <a:r>
              <a:rPr lang="en"/>
              <a:t>And some text</a:t>
            </a:r>
            <a:endParaRPr/>
          </a:p>
          <a:p>
            <a:pPr marL="457200" lvl="0" indent="-342900" rtl="0">
              <a:spcBef>
                <a:spcPts val="0"/>
              </a:spcBef>
              <a:spcAft>
                <a:spcPts val="0"/>
              </a:spcAft>
              <a:buSzPts val="1800"/>
              <a:buChar char="×"/>
            </a:pPr>
            <a:r>
              <a:rPr lang="en"/>
              <a:t>But remember not to overload your slides with content</a:t>
            </a:r>
            <a:endParaRPr/>
          </a:p>
          <a:p>
            <a:pPr marL="0" lvl="0" indent="0">
              <a:spcBef>
                <a:spcPts val="600"/>
              </a:spcBef>
              <a:spcAft>
                <a:spcPts val="0"/>
              </a:spcAft>
              <a:buNone/>
            </a:pPr>
            <a:r>
              <a:rPr lang="en"/>
              <a:t>Your audience will listen to you or read the content, but won’t do both. </a:t>
            </a:r>
            <a:endParaRPr/>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2221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ctrTitle" idx="4294967295"/>
          </p:nvPr>
        </p:nvSpPr>
        <p:spPr>
          <a:xfrm>
            <a:off x="2524850" y="2345350"/>
            <a:ext cx="4094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Big concept</a:t>
            </a:r>
            <a:endParaRPr sz="6000">
              <a:solidFill>
                <a:srgbClr val="FFFFFF"/>
              </a:solidFill>
            </a:endParaRPr>
          </a:p>
        </p:txBody>
      </p:sp>
      <p:sp>
        <p:nvSpPr>
          <p:cNvPr id="102" name="Google Shape;102;p19"/>
          <p:cNvSpPr txBox="1">
            <a:spLocks noGrp="1"/>
          </p:cNvSpPr>
          <p:nvPr>
            <p:ph type="subTitle" idx="4294967295"/>
          </p:nvPr>
        </p:nvSpPr>
        <p:spPr>
          <a:xfrm>
            <a:off x="2524850" y="3411555"/>
            <a:ext cx="4094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Bring the attention of your audience over a key concept using icons or illustrations</a:t>
            </a:r>
            <a:endParaRPr sz="1400">
              <a:solidFill>
                <a:srgbClr val="FFFFFF"/>
              </a:solidFill>
            </a:endParaRPr>
          </a:p>
        </p:txBody>
      </p:sp>
      <p:sp>
        <p:nvSpPr>
          <p:cNvPr id="103" name="Google Shape;103;p19"/>
          <p:cNvSpPr/>
          <p:nvPr/>
        </p:nvSpPr>
        <p:spPr>
          <a:xfrm>
            <a:off x="4752245" y="839202"/>
            <a:ext cx="1343513" cy="136140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4" name="Google Shape;104;p19"/>
          <p:cNvSpPr/>
          <p:nvPr/>
        </p:nvSpPr>
        <p:spPr>
          <a:xfrm rot="1472949">
            <a:off x="3530682" y="1518930"/>
            <a:ext cx="785493" cy="7651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5" name="Google Shape;105;p19"/>
          <p:cNvSpPr/>
          <p:nvPr/>
        </p:nvSpPr>
        <p:spPr>
          <a:xfrm>
            <a:off x="4492396" y="709100"/>
            <a:ext cx="343890" cy="33417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6" name="Google Shape;106;p19"/>
          <p:cNvSpPr/>
          <p:nvPr/>
        </p:nvSpPr>
        <p:spPr>
          <a:xfrm rot="2487341">
            <a:off x="4271227" y="2225434"/>
            <a:ext cx="244676" cy="23776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7" name="Google Shape;107;p19"/>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White</a:t>
            </a:r>
            <a:endParaRPr b="1"/>
          </a:p>
          <a:p>
            <a:pPr marL="0" lvl="0" indent="0">
              <a:spcBef>
                <a:spcPts val="600"/>
              </a:spcBef>
              <a:spcAft>
                <a:spcPts val="0"/>
              </a:spcAft>
              <a:buNone/>
            </a:pPr>
            <a:r>
              <a:rPr lang="en"/>
              <a:t>Is the color of milk and fresh snow, the color produced by the combination of all the colors of the visible spectrum.</a:t>
            </a:r>
            <a:endParaRPr/>
          </a:p>
        </p:txBody>
      </p:sp>
      <p:sp>
        <p:nvSpPr>
          <p:cNvPr id="113" name="Google Shape;113;p20"/>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You can also split your content</a:t>
            </a:r>
            <a:endParaRPr/>
          </a:p>
        </p:txBody>
      </p:sp>
      <p:sp>
        <p:nvSpPr>
          <p:cNvPr id="114" name="Google Shape;114;p20"/>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Black</a:t>
            </a:r>
            <a:endParaRPr b="1"/>
          </a:p>
          <a:p>
            <a:pPr marL="0" lvl="0" indent="0">
              <a:spcBef>
                <a:spcPts val="600"/>
              </a:spcBef>
              <a:spcAft>
                <a:spcPts val="0"/>
              </a:spcAft>
              <a:buNone/>
            </a:pPr>
            <a:r>
              <a:rPr lang="en"/>
              <a:t>Is the color of coal, ebony, and of outer space. It is the darkest color, the result of the absence of or complete absorption of light.</a:t>
            </a:r>
            <a:endParaRPr/>
          </a:p>
        </p:txBody>
      </p:sp>
      <p:sp>
        <p:nvSpPr>
          <p:cNvPr id="115" name="Google Shape;115;p2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In two or three columns</a:t>
            </a:r>
            <a:endParaRPr/>
          </a:p>
        </p:txBody>
      </p:sp>
      <p:sp>
        <p:nvSpPr>
          <p:cNvPr id="121" name="Google Shape;121;p21"/>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Yellow</a:t>
            </a:r>
            <a:endParaRPr b="1"/>
          </a:p>
          <a:p>
            <a:pPr marL="0" lvl="0" indent="0">
              <a:spcBef>
                <a:spcPts val="600"/>
              </a:spcBef>
              <a:spcAft>
                <a:spcPts val="0"/>
              </a:spcAft>
              <a:buNone/>
            </a:pPr>
            <a:r>
              <a:rPr lang="en"/>
              <a:t>Is the color of gold, butter and ripe lemons. In the spectrum of visible light, yellow is found between green and orange.</a:t>
            </a:r>
            <a:endParaRPr/>
          </a:p>
        </p:txBody>
      </p:sp>
      <p:sp>
        <p:nvSpPr>
          <p:cNvPr id="122" name="Google Shape;122;p21"/>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Blue</a:t>
            </a:r>
            <a:endParaRPr b="1"/>
          </a:p>
          <a:p>
            <a:pPr marL="0" lvl="0" indent="0">
              <a:spcBef>
                <a:spcPts val="600"/>
              </a:spcBef>
              <a:spcAft>
                <a:spcPts val="0"/>
              </a:spcAft>
              <a:buNone/>
            </a:pPr>
            <a:r>
              <a:rPr lang="en"/>
              <a:t>Is the colour of the clear sky and the deep sea. It is located between violet and green on the optical spectrum.</a:t>
            </a:r>
            <a:endParaRPr/>
          </a:p>
        </p:txBody>
      </p:sp>
      <p:sp>
        <p:nvSpPr>
          <p:cNvPr id="123" name="Google Shape;123;p21"/>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Red</a:t>
            </a:r>
            <a:endParaRPr b="1"/>
          </a:p>
          <a:p>
            <a:pPr marL="0" lvl="0" indent="0" rtl="0">
              <a:spcBef>
                <a:spcPts val="600"/>
              </a:spcBef>
              <a:spcAft>
                <a:spcPts val="0"/>
              </a:spcAft>
              <a:buNone/>
            </a:pPr>
            <a:r>
              <a:rPr lang="en"/>
              <a:t>Is the color of blood, and because of this it has historically been associated with sacrifice, danger and courage. </a:t>
            </a:r>
            <a:endParaRPr/>
          </a:p>
          <a:p>
            <a:pPr marL="0" lvl="0" indent="0">
              <a:spcBef>
                <a:spcPts val="600"/>
              </a:spcBef>
              <a:spcAft>
                <a:spcPts val="0"/>
              </a:spcAft>
              <a:buNone/>
            </a:pPr>
            <a:endParaRPr/>
          </a:p>
        </p:txBody>
      </p:sp>
      <p:sp>
        <p:nvSpPr>
          <p:cNvPr id="124" name="Google Shape;124;p2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38B4A-DD90-4C69-AC09-7639EE631239}"/>
              </a:ext>
            </a:extLst>
          </p:cNvPr>
          <p:cNvSpPr>
            <a:spLocks noGrp="1"/>
          </p:cNvSpPr>
          <p:nvPr>
            <p:ph type="title"/>
          </p:nvPr>
        </p:nvSpPr>
        <p:spPr/>
        <p:txBody>
          <a:bodyPr/>
          <a:lstStyle/>
          <a:p>
            <a:r>
              <a:rPr lang="en-US" altLang="zh-CN" dirty="0"/>
              <a:t>CPU</a:t>
            </a:r>
            <a:br>
              <a:rPr lang="en-US" altLang="zh-CN" dirty="0"/>
            </a:br>
            <a:r>
              <a:rPr lang="en-US" altLang="zh-CN" sz="1200" dirty="0"/>
              <a:t>The computer used to record this course uses an intel i7-7700HQ CPU.</a:t>
            </a:r>
            <a:endParaRPr lang="zh-CN" altLang="en-US" dirty="0"/>
          </a:p>
        </p:txBody>
      </p:sp>
      <p:sp>
        <p:nvSpPr>
          <p:cNvPr id="3" name="文本占位符 2">
            <a:extLst>
              <a:ext uri="{FF2B5EF4-FFF2-40B4-BE49-F238E27FC236}">
                <a16:creationId xmlns:a16="http://schemas.microsoft.com/office/drawing/2014/main" id="{0BD8768D-DF66-4850-AA93-8CE8A1B6B937}"/>
              </a:ext>
            </a:extLst>
          </p:cNvPr>
          <p:cNvSpPr>
            <a:spLocks noGrp="1"/>
          </p:cNvSpPr>
          <p:nvPr>
            <p:ph type="body" idx="1"/>
          </p:nvPr>
        </p:nvSpPr>
        <p:spPr>
          <a:xfrm>
            <a:off x="457200" y="2244400"/>
            <a:ext cx="5511300" cy="2605200"/>
          </a:xfrm>
        </p:spPr>
        <p:txBody>
          <a:bodyPr/>
          <a:lstStyle/>
          <a:p>
            <a:r>
              <a:rPr lang="en-US" altLang="zh-CN" sz="1400" dirty="0"/>
              <a:t>CPU stands for Central Processing Unit.</a:t>
            </a:r>
          </a:p>
          <a:p>
            <a:r>
              <a:rPr lang="en-US" altLang="zh-CN" sz="1400" dirty="0"/>
              <a:t>Every computer has a CPU. It is like the heart of a human. </a:t>
            </a:r>
          </a:p>
          <a:p>
            <a:r>
              <a:rPr lang="en-US" altLang="zh-CN" sz="1400" dirty="0"/>
              <a:t>Two of the most famous CPU makers are intel and AMD.</a:t>
            </a:r>
          </a:p>
          <a:p>
            <a:r>
              <a:rPr lang="en-US" altLang="zh-CN" sz="1400" dirty="0"/>
              <a:t>You might have a intel Core i7 or a AMD Ryzen R7 in your computer!</a:t>
            </a:r>
          </a:p>
          <a:p>
            <a:r>
              <a:rPr lang="en-US" altLang="zh-CN" sz="1400" dirty="0"/>
              <a:t>CPU has several computing ‘Cores’. Each core process one task at one time. Some CPU has ‘Hyper-threading Technology’ so one core can run multiple threads of task in the same time.</a:t>
            </a:r>
            <a:endParaRPr lang="zh-CN" altLang="en-US" sz="1400" dirty="0"/>
          </a:p>
        </p:txBody>
      </p:sp>
      <p:sp>
        <p:nvSpPr>
          <p:cNvPr id="4" name="灯片编号占位符 3">
            <a:extLst>
              <a:ext uri="{FF2B5EF4-FFF2-40B4-BE49-F238E27FC236}">
                <a16:creationId xmlns:a16="http://schemas.microsoft.com/office/drawing/2014/main" id="{4FF2ACFB-E57A-47BD-9624-D74649E71B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pic>
        <p:nvPicPr>
          <p:cNvPr id="5" name="图片 4">
            <a:extLst>
              <a:ext uri="{FF2B5EF4-FFF2-40B4-BE49-F238E27FC236}">
                <a16:creationId xmlns:a16="http://schemas.microsoft.com/office/drawing/2014/main" id="{94CB0B3E-A821-4557-AE7E-8931A8DD058E}"/>
              </a:ext>
            </a:extLst>
          </p:cNvPr>
          <p:cNvPicPr>
            <a:picLocks noChangeAspect="1"/>
          </p:cNvPicPr>
          <p:nvPr/>
        </p:nvPicPr>
        <p:blipFill>
          <a:blip r:embed="rId2"/>
          <a:stretch>
            <a:fillRect/>
          </a:stretch>
        </p:blipFill>
        <p:spPr>
          <a:xfrm>
            <a:off x="6280142" y="4295056"/>
            <a:ext cx="1696888" cy="848444"/>
          </a:xfrm>
          <a:prstGeom prst="rect">
            <a:avLst/>
          </a:prstGeom>
        </p:spPr>
      </p:pic>
      <p:pic>
        <p:nvPicPr>
          <p:cNvPr id="8" name="图片 7">
            <a:extLst>
              <a:ext uri="{FF2B5EF4-FFF2-40B4-BE49-F238E27FC236}">
                <a16:creationId xmlns:a16="http://schemas.microsoft.com/office/drawing/2014/main" id="{D0DA633A-9A23-46B3-B631-272A0AF21FC0}"/>
              </a:ext>
            </a:extLst>
          </p:cNvPr>
          <p:cNvPicPr>
            <a:picLocks noChangeAspect="1"/>
          </p:cNvPicPr>
          <p:nvPr/>
        </p:nvPicPr>
        <p:blipFill>
          <a:blip r:embed="rId3"/>
          <a:stretch>
            <a:fillRect/>
          </a:stretch>
        </p:blipFill>
        <p:spPr>
          <a:xfrm>
            <a:off x="114717" y="4477871"/>
            <a:ext cx="589380" cy="589380"/>
          </a:xfrm>
          <a:prstGeom prst="rect">
            <a:avLst/>
          </a:prstGeom>
        </p:spPr>
      </p:pic>
      <p:pic>
        <p:nvPicPr>
          <p:cNvPr id="9" name="图片 8">
            <a:extLst>
              <a:ext uri="{FF2B5EF4-FFF2-40B4-BE49-F238E27FC236}">
                <a16:creationId xmlns:a16="http://schemas.microsoft.com/office/drawing/2014/main" id="{AEA8E2EC-8380-4FEA-BB8D-B0729E9DFB28}"/>
              </a:ext>
            </a:extLst>
          </p:cNvPr>
          <p:cNvPicPr>
            <a:picLocks noChangeAspect="1"/>
          </p:cNvPicPr>
          <p:nvPr/>
        </p:nvPicPr>
        <p:blipFill rotWithShape="1">
          <a:blip r:embed="rId4"/>
          <a:srcRect l="6191" t="12496" r="6076" b="6307"/>
          <a:stretch/>
        </p:blipFill>
        <p:spPr>
          <a:xfrm>
            <a:off x="1402495" y="4508003"/>
            <a:ext cx="653600" cy="604901"/>
          </a:xfrm>
          <a:prstGeom prst="rect">
            <a:avLst/>
          </a:prstGeom>
        </p:spPr>
      </p:pic>
      <p:pic>
        <p:nvPicPr>
          <p:cNvPr id="11" name="图片 10">
            <a:extLst>
              <a:ext uri="{FF2B5EF4-FFF2-40B4-BE49-F238E27FC236}">
                <a16:creationId xmlns:a16="http://schemas.microsoft.com/office/drawing/2014/main" id="{0F5541A7-B051-4E7E-8368-0B9E96BCA3D0}"/>
              </a:ext>
            </a:extLst>
          </p:cNvPr>
          <p:cNvPicPr>
            <a:picLocks noChangeAspect="1"/>
          </p:cNvPicPr>
          <p:nvPr/>
        </p:nvPicPr>
        <p:blipFill>
          <a:blip r:embed="rId5"/>
          <a:stretch>
            <a:fillRect/>
          </a:stretch>
        </p:blipFill>
        <p:spPr>
          <a:xfrm>
            <a:off x="795503" y="4473587"/>
            <a:ext cx="515586" cy="569025"/>
          </a:xfrm>
          <a:prstGeom prst="rect">
            <a:avLst/>
          </a:prstGeom>
        </p:spPr>
      </p:pic>
      <p:pic>
        <p:nvPicPr>
          <p:cNvPr id="14" name="图片 13">
            <a:extLst>
              <a:ext uri="{FF2B5EF4-FFF2-40B4-BE49-F238E27FC236}">
                <a16:creationId xmlns:a16="http://schemas.microsoft.com/office/drawing/2014/main" id="{4AF53C46-F563-4F93-B5C5-CBE09007ABB7}"/>
              </a:ext>
            </a:extLst>
          </p:cNvPr>
          <p:cNvPicPr>
            <a:picLocks noChangeAspect="1"/>
          </p:cNvPicPr>
          <p:nvPr/>
        </p:nvPicPr>
        <p:blipFill>
          <a:blip r:embed="rId6"/>
          <a:stretch>
            <a:fillRect/>
          </a:stretch>
        </p:blipFill>
        <p:spPr>
          <a:xfrm>
            <a:off x="5485546" y="0"/>
            <a:ext cx="2120528" cy="1535261"/>
          </a:xfrm>
          <a:prstGeom prst="rect">
            <a:avLst/>
          </a:prstGeom>
        </p:spPr>
      </p:pic>
      <p:pic>
        <p:nvPicPr>
          <p:cNvPr id="15" name="图片 14">
            <a:extLst>
              <a:ext uri="{FF2B5EF4-FFF2-40B4-BE49-F238E27FC236}">
                <a16:creationId xmlns:a16="http://schemas.microsoft.com/office/drawing/2014/main" id="{8FDDFFA3-0F7D-47DB-8E80-3C9BFFC40FEC}"/>
              </a:ext>
            </a:extLst>
          </p:cNvPr>
          <p:cNvPicPr>
            <a:picLocks noChangeAspect="1"/>
          </p:cNvPicPr>
          <p:nvPr/>
        </p:nvPicPr>
        <p:blipFill>
          <a:blip r:embed="rId7"/>
          <a:stretch>
            <a:fillRect/>
          </a:stretch>
        </p:blipFill>
        <p:spPr>
          <a:xfrm>
            <a:off x="7580952" y="0"/>
            <a:ext cx="1563048" cy="1535261"/>
          </a:xfrm>
          <a:prstGeom prst="rect">
            <a:avLst/>
          </a:prstGeom>
        </p:spPr>
      </p:pic>
      <p:pic>
        <p:nvPicPr>
          <p:cNvPr id="16" name="图片 15">
            <a:extLst>
              <a:ext uri="{FF2B5EF4-FFF2-40B4-BE49-F238E27FC236}">
                <a16:creationId xmlns:a16="http://schemas.microsoft.com/office/drawing/2014/main" id="{50AE70DA-24B6-44C4-8E9B-FE524A19DD11}"/>
              </a:ext>
            </a:extLst>
          </p:cNvPr>
          <p:cNvPicPr>
            <a:picLocks noChangeAspect="1"/>
          </p:cNvPicPr>
          <p:nvPr/>
        </p:nvPicPr>
        <p:blipFill rotWithShape="1">
          <a:blip r:embed="rId8"/>
          <a:srcRect l="34411" t="13202" r="1678" b="37386"/>
          <a:stretch/>
        </p:blipFill>
        <p:spPr>
          <a:xfrm>
            <a:off x="5939422" y="2081632"/>
            <a:ext cx="3204578" cy="2272665"/>
          </a:xfrm>
          <a:prstGeom prst="rect">
            <a:avLst/>
          </a:prstGeom>
        </p:spPr>
      </p:pic>
      <p:sp>
        <p:nvSpPr>
          <p:cNvPr id="17" name="矩形 16">
            <a:extLst>
              <a:ext uri="{FF2B5EF4-FFF2-40B4-BE49-F238E27FC236}">
                <a16:creationId xmlns:a16="http://schemas.microsoft.com/office/drawing/2014/main" id="{DF925DAF-EABF-461F-9F69-677E3F8A8A02}"/>
              </a:ext>
            </a:extLst>
          </p:cNvPr>
          <p:cNvSpPr/>
          <p:nvPr/>
        </p:nvSpPr>
        <p:spPr>
          <a:xfrm>
            <a:off x="5485546" y="1535261"/>
            <a:ext cx="3658454" cy="60825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Top: Desktop CPU / Mobile CPU.</a:t>
            </a:r>
          </a:p>
          <a:p>
            <a:pPr algn="ctr"/>
            <a:r>
              <a:rPr lang="en-US" altLang="zh-CN" dirty="0"/>
              <a:t>Bottom: CPU Status in Task Manager.</a:t>
            </a:r>
            <a:endParaRPr lang="zh-CN" altLang="en-US" dirty="0"/>
          </a:p>
        </p:txBody>
      </p:sp>
      <p:sp>
        <p:nvSpPr>
          <p:cNvPr id="18" name="文本框 17">
            <a:extLst>
              <a:ext uri="{FF2B5EF4-FFF2-40B4-BE49-F238E27FC236}">
                <a16:creationId xmlns:a16="http://schemas.microsoft.com/office/drawing/2014/main" id="{D6F1C6DB-0230-43EF-B010-4426F6431951}"/>
              </a:ext>
            </a:extLst>
          </p:cNvPr>
          <p:cNvSpPr txBox="1"/>
          <p:nvPr/>
        </p:nvSpPr>
        <p:spPr>
          <a:xfrm>
            <a:off x="6023067" y="2756299"/>
            <a:ext cx="798617" cy="461665"/>
          </a:xfrm>
          <a:prstGeom prst="rect">
            <a:avLst/>
          </a:prstGeom>
          <a:noFill/>
        </p:spPr>
        <p:txBody>
          <a:bodyPr wrap="none" rtlCol="0">
            <a:spAutoFit/>
          </a:bodyPr>
          <a:lstStyle/>
          <a:p>
            <a:r>
              <a:rPr lang="en-US" altLang="zh-CN" sz="1200" dirty="0"/>
              <a:t>Core 1</a:t>
            </a:r>
          </a:p>
          <a:p>
            <a:r>
              <a:rPr lang="en-US" altLang="zh-CN" sz="1200" dirty="0"/>
              <a:t>Thread 1</a:t>
            </a:r>
            <a:endParaRPr lang="zh-CN" altLang="en-US" sz="1200" dirty="0"/>
          </a:p>
        </p:txBody>
      </p:sp>
      <p:sp>
        <p:nvSpPr>
          <p:cNvPr id="19" name="文本框 18">
            <a:extLst>
              <a:ext uri="{FF2B5EF4-FFF2-40B4-BE49-F238E27FC236}">
                <a16:creationId xmlns:a16="http://schemas.microsoft.com/office/drawing/2014/main" id="{0EFB95A2-19D2-4D68-A0AC-38C4310D340F}"/>
              </a:ext>
            </a:extLst>
          </p:cNvPr>
          <p:cNvSpPr txBox="1"/>
          <p:nvPr/>
        </p:nvSpPr>
        <p:spPr>
          <a:xfrm>
            <a:off x="6782335" y="2758185"/>
            <a:ext cx="798617" cy="461665"/>
          </a:xfrm>
          <a:prstGeom prst="rect">
            <a:avLst/>
          </a:prstGeom>
          <a:noFill/>
        </p:spPr>
        <p:txBody>
          <a:bodyPr wrap="none" rtlCol="0">
            <a:spAutoFit/>
          </a:bodyPr>
          <a:lstStyle/>
          <a:p>
            <a:r>
              <a:rPr lang="en-US" altLang="zh-CN" sz="1200" dirty="0"/>
              <a:t>Core 1</a:t>
            </a:r>
          </a:p>
          <a:p>
            <a:r>
              <a:rPr lang="en-US" altLang="zh-CN" sz="1200" dirty="0"/>
              <a:t>Thread 2</a:t>
            </a:r>
            <a:endParaRPr lang="zh-CN" altLang="en-US" sz="1200" dirty="0"/>
          </a:p>
        </p:txBody>
      </p:sp>
      <p:sp>
        <p:nvSpPr>
          <p:cNvPr id="20" name="文本框 19">
            <a:extLst>
              <a:ext uri="{FF2B5EF4-FFF2-40B4-BE49-F238E27FC236}">
                <a16:creationId xmlns:a16="http://schemas.microsoft.com/office/drawing/2014/main" id="{99F993E5-66D9-45E4-ADB2-A5F98EA69CD5}"/>
              </a:ext>
            </a:extLst>
          </p:cNvPr>
          <p:cNvSpPr txBox="1"/>
          <p:nvPr/>
        </p:nvSpPr>
        <p:spPr>
          <a:xfrm>
            <a:off x="7563859" y="2775004"/>
            <a:ext cx="798617" cy="461665"/>
          </a:xfrm>
          <a:prstGeom prst="rect">
            <a:avLst/>
          </a:prstGeom>
          <a:noFill/>
        </p:spPr>
        <p:txBody>
          <a:bodyPr wrap="none" rtlCol="0">
            <a:spAutoFit/>
          </a:bodyPr>
          <a:lstStyle/>
          <a:p>
            <a:r>
              <a:rPr lang="en-US" altLang="zh-CN" sz="1200" dirty="0"/>
              <a:t>Core 2</a:t>
            </a:r>
          </a:p>
          <a:p>
            <a:r>
              <a:rPr lang="en-US" altLang="zh-CN" sz="1200" dirty="0"/>
              <a:t>Thread 1</a:t>
            </a:r>
            <a:endParaRPr lang="zh-CN" altLang="en-US" sz="1200" dirty="0"/>
          </a:p>
        </p:txBody>
      </p:sp>
      <p:sp>
        <p:nvSpPr>
          <p:cNvPr id="21" name="文本框 20">
            <a:extLst>
              <a:ext uri="{FF2B5EF4-FFF2-40B4-BE49-F238E27FC236}">
                <a16:creationId xmlns:a16="http://schemas.microsoft.com/office/drawing/2014/main" id="{D7D5806F-CED8-48E1-9A7E-2FAD72F2D64B}"/>
              </a:ext>
            </a:extLst>
          </p:cNvPr>
          <p:cNvSpPr txBox="1"/>
          <p:nvPr/>
        </p:nvSpPr>
        <p:spPr>
          <a:xfrm>
            <a:off x="8287491" y="2775004"/>
            <a:ext cx="798617" cy="461665"/>
          </a:xfrm>
          <a:prstGeom prst="rect">
            <a:avLst/>
          </a:prstGeom>
          <a:noFill/>
        </p:spPr>
        <p:txBody>
          <a:bodyPr wrap="none" rtlCol="0">
            <a:spAutoFit/>
          </a:bodyPr>
          <a:lstStyle/>
          <a:p>
            <a:r>
              <a:rPr lang="en-US" altLang="zh-CN" sz="1200" dirty="0"/>
              <a:t>Core 2</a:t>
            </a:r>
          </a:p>
          <a:p>
            <a:r>
              <a:rPr lang="en-US" altLang="zh-CN" sz="1200" dirty="0"/>
              <a:t>Thread 2</a:t>
            </a:r>
            <a:endParaRPr lang="zh-CN" altLang="en-US" sz="1200" dirty="0"/>
          </a:p>
        </p:txBody>
      </p:sp>
      <p:sp>
        <p:nvSpPr>
          <p:cNvPr id="22" name="文本框 21">
            <a:extLst>
              <a:ext uri="{FF2B5EF4-FFF2-40B4-BE49-F238E27FC236}">
                <a16:creationId xmlns:a16="http://schemas.microsoft.com/office/drawing/2014/main" id="{5D6971DC-DBD3-442F-ACFF-DFB2594D5C1B}"/>
              </a:ext>
            </a:extLst>
          </p:cNvPr>
          <p:cNvSpPr txBox="1"/>
          <p:nvPr/>
        </p:nvSpPr>
        <p:spPr>
          <a:xfrm>
            <a:off x="6023067" y="3645158"/>
            <a:ext cx="798617" cy="461665"/>
          </a:xfrm>
          <a:prstGeom prst="rect">
            <a:avLst/>
          </a:prstGeom>
          <a:noFill/>
        </p:spPr>
        <p:txBody>
          <a:bodyPr wrap="none" rtlCol="0">
            <a:spAutoFit/>
          </a:bodyPr>
          <a:lstStyle/>
          <a:p>
            <a:r>
              <a:rPr lang="en-US" altLang="zh-CN" sz="1200" dirty="0"/>
              <a:t>Core 3</a:t>
            </a:r>
          </a:p>
          <a:p>
            <a:r>
              <a:rPr lang="en-US" altLang="zh-CN" sz="1200" dirty="0"/>
              <a:t>Thread 1</a:t>
            </a:r>
            <a:endParaRPr lang="zh-CN" altLang="en-US" sz="1200" dirty="0"/>
          </a:p>
        </p:txBody>
      </p:sp>
      <p:sp>
        <p:nvSpPr>
          <p:cNvPr id="23" name="文本框 22">
            <a:extLst>
              <a:ext uri="{FF2B5EF4-FFF2-40B4-BE49-F238E27FC236}">
                <a16:creationId xmlns:a16="http://schemas.microsoft.com/office/drawing/2014/main" id="{42DCA17F-2FB6-4172-8DEE-0F42154F3F22}"/>
              </a:ext>
            </a:extLst>
          </p:cNvPr>
          <p:cNvSpPr txBox="1"/>
          <p:nvPr/>
        </p:nvSpPr>
        <p:spPr>
          <a:xfrm>
            <a:off x="6757632" y="3643272"/>
            <a:ext cx="798617" cy="461665"/>
          </a:xfrm>
          <a:prstGeom prst="rect">
            <a:avLst/>
          </a:prstGeom>
          <a:noFill/>
        </p:spPr>
        <p:txBody>
          <a:bodyPr wrap="none" rtlCol="0">
            <a:spAutoFit/>
          </a:bodyPr>
          <a:lstStyle/>
          <a:p>
            <a:r>
              <a:rPr lang="en-US" altLang="zh-CN" sz="1200" dirty="0"/>
              <a:t>Core 3</a:t>
            </a:r>
          </a:p>
          <a:p>
            <a:r>
              <a:rPr lang="en-US" altLang="zh-CN" sz="1200" dirty="0"/>
              <a:t>Thread 2</a:t>
            </a:r>
            <a:endParaRPr lang="zh-CN" altLang="en-US" sz="1200" dirty="0"/>
          </a:p>
        </p:txBody>
      </p:sp>
      <p:sp>
        <p:nvSpPr>
          <p:cNvPr id="24" name="文本框 23">
            <a:extLst>
              <a:ext uri="{FF2B5EF4-FFF2-40B4-BE49-F238E27FC236}">
                <a16:creationId xmlns:a16="http://schemas.microsoft.com/office/drawing/2014/main" id="{6FC0D81E-3F81-48EF-9187-4953CBE969D2}"/>
              </a:ext>
            </a:extLst>
          </p:cNvPr>
          <p:cNvSpPr txBox="1"/>
          <p:nvPr/>
        </p:nvSpPr>
        <p:spPr>
          <a:xfrm>
            <a:off x="7546764" y="3643272"/>
            <a:ext cx="798617" cy="461665"/>
          </a:xfrm>
          <a:prstGeom prst="rect">
            <a:avLst/>
          </a:prstGeom>
          <a:noFill/>
        </p:spPr>
        <p:txBody>
          <a:bodyPr wrap="none" rtlCol="0">
            <a:spAutoFit/>
          </a:bodyPr>
          <a:lstStyle/>
          <a:p>
            <a:r>
              <a:rPr lang="en-US" altLang="zh-CN" sz="1200" dirty="0"/>
              <a:t>Core 4</a:t>
            </a:r>
          </a:p>
          <a:p>
            <a:r>
              <a:rPr lang="en-US" altLang="zh-CN" sz="1200" dirty="0"/>
              <a:t>Thread 1</a:t>
            </a:r>
            <a:endParaRPr lang="zh-CN" altLang="en-US" sz="1200" dirty="0"/>
          </a:p>
        </p:txBody>
      </p:sp>
      <p:sp>
        <p:nvSpPr>
          <p:cNvPr id="25" name="文本框 24">
            <a:extLst>
              <a:ext uri="{FF2B5EF4-FFF2-40B4-BE49-F238E27FC236}">
                <a16:creationId xmlns:a16="http://schemas.microsoft.com/office/drawing/2014/main" id="{EC10FEA3-132D-47D7-AB09-D04B38C67847}"/>
              </a:ext>
            </a:extLst>
          </p:cNvPr>
          <p:cNvSpPr txBox="1"/>
          <p:nvPr/>
        </p:nvSpPr>
        <p:spPr>
          <a:xfrm>
            <a:off x="8308615" y="3643272"/>
            <a:ext cx="798617" cy="461665"/>
          </a:xfrm>
          <a:prstGeom prst="rect">
            <a:avLst/>
          </a:prstGeom>
          <a:noFill/>
        </p:spPr>
        <p:txBody>
          <a:bodyPr wrap="none" rtlCol="0">
            <a:spAutoFit/>
          </a:bodyPr>
          <a:lstStyle/>
          <a:p>
            <a:r>
              <a:rPr lang="en-US" altLang="zh-CN" sz="1200" dirty="0"/>
              <a:t>Core 4</a:t>
            </a:r>
          </a:p>
          <a:p>
            <a:r>
              <a:rPr lang="en-US" altLang="zh-CN" sz="1200" dirty="0"/>
              <a:t>Thread 2</a:t>
            </a:r>
            <a:endParaRPr lang="zh-CN" altLang="en-US" sz="1200" dirty="0"/>
          </a:p>
        </p:txBody>
      </p:sp>
      <p:sp>
        <p:nvSpPr>
          <p:cNvPr id="26" name="文本框 25">
            <a:extLst>
              <a:ext uri="{FF2B5EF4-FFF2-40B4-BE49-F238E27FC236}">
                <a16:creationId xmlns:a16="http://schemas.microsoft.com/office/drawing/2014/main" id="{5697EAE0-B3FA-4C41-A214-BE618C98CC8E}"/>
              </a:ext>
            </a:extLst>
          </p:cNvPr>
          <p:cNvSpPr txBox="1"/>
          <p:nvPr/>
        </p:nvSpPr>
        <p:spPr>
          <a:xfrm>
            <a:off x="2056095" y="4835315"/>
            <a:ext cx="4384534" cy="246221"/>
          </a:xfrm>
          <a:prstGeom prst="rect">
            <a:avLst/>
          </a:prstGeom>
          <a:noFill/>
        </p:spPr>
        <p:txBody>
          <a:bodyPr wrap="none" rtlCol="0">
            <a:spAutoFit/>
          </a:bodyPr>
          <a:lstStyle/>
          <a:p>
            <a:r>
              <a:rPr lang="en-US" altLang="zh-CN" sz="1000" dirty="0"/>
              <a:t>Read More: Hyperthreading (https://en.wikipedia.org/wiki/Hyper-threading)</a:t>
            </a:r>
            <a:endParaRPr lang="zh-CN" altLang="en-US" sz="1000" dirty="0"/>
          </a:p>
        </p:txBody>
      </p:sp>
    </p:spTree>
    <p:extLst>
      <p:ext uri="{BB962C8B-B14F-4D97-AF65-F5344CB8AC3E}">
        <p14:creationId xmlns:p14="http://schemas.microsoft.com/office/powerpoint/2010/main" val="3587323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2"/>
          <p:cNvSpPr txBox="1">
            <a:spLocks noGrp="1"/>
          </p:cNvSpPr>
          <p:nvPr>
            <p:ph type="title" idx="4294967295"/>
          </p:nvPr>
        </p:nvSpPr>
        <p:spPr>
          <a:xfrm>
            <a:off x="457200" y="2720575"/>
            <a:ext cx="32508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 picture is worth a thousand words</a:t>
            </a:r>
            <a:endParaRPr/>
          </a:p>
        </p:txBody>
      </p:sp>
      <p:sp>
        <p:nvSpPr>
          <p:cNvPr id="130" name="Google Shape;130;p22"/>
          <p:cNvSpPr txBox="1">
            <a:spLocks noGrp="1"/>
          </p:cNvSpPr>
          <p:nvPr>
            <p:ph type="body" idx="4294967295"/>
          </p:nvPr>
        </p:nvSpPr>
        <p:spPr>
          <a:xfrm>
            <a:off x="457200" y="3536625"/>
            <a:ext cx="3250800" cy="1110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t>A complex idea can be conveyed with just a single still image, namely making it possible to absorb large amounts of data quickly.</a:t>
            </a:r>
            <a:endParaRPr sz="1400"/>
          </a:p>
        </p:txBody>
      </p:sp>
      <p:sp>
        <p:nvSpPr>
          <p:cNvPr id="131" name="Google Shape;131;p2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title" idx="4294967295"/>
          </p:nvPr>
        </p:nvSpPr>
        <p:spPr>
          <a:xfrm>
            <a:off x="2194950" y="2714525"/>
            <a:ext cx="47541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FFFFFF"/>
                </a:solidFill>
                <a:latin typeface="Lato Light"/>
                <a:ea typeface="Lato Light"/>
                <a:cs typeface="Lato Light"/>
                <a:sym typeface="Lato Light"/>
              </a:rPr>
              <a:t>Want big impact?</a:t>
            </a:r>
            <a:endParaRPr sz="1400">
              <a:solidFill>
                <a:srgbClr val="FFFFFF"/>
              </a:solidFill>
              <a:latin typeface="Lato Light"/>
              <a:ea typeface="Lato Light"/>
              <a:cs typeface="Lato Light"/>
              <a:sym typeface="Lato Light"/>
            </a:endParaRPr>
          </a:p>
          <a:p>
            <a:pPr marL="0" lvl="0" indent="0" algn="ctr" rtl="0">
              <a:spcBef>
                <a:spcPts val="0"/>
              </a:spcBef>
              <a:spcAft>
                <a:spcPts val="0"/>
              </a:spcAft>
              <a:buNone/>
            </a:pPr>
            <a:r>
              <a:rPr lang="en" sz="1400">
                <a:solidFill>
                  <a:srgbClr val="FFFFFF"/>
                </a:solidFill>
                <a:latin typeface="Lato Light"/>
                <a:ea typeface="Lato Light"/>
                <a:cs typeface="Lato Light"/>
                <a:sym typeface="Lato Light"/>
              </a:rPr>
              <a:t>Use big image.</a:t>
            </a:r>
            <a:endParaRPr sz="1400">
              <a:solidFill>
                <a:srgbClr val="FFFFFF"/>
              </a:solidFill>
              <a:latin typeface="Lato Light"/>
              <a:ea typeface="Lato Light"/>
              <a:cs typeface="Lato Light"/>
              <a:sym typeface="Lato Light"/>
            </a:endParaRPr>
          </a:p>
        </p:txBody>
      </p:sp>
      <p:sp>
        <p:nvSpPr>
          <p:cNvPr id="137" name="Google Shape;137;p2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31</a:t>
            </a:fld>
            <a:endParaRPr>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Use charts to explain your ideas</a:t>
            </a:r>
            <a:endParaRPr/>
          </a:p>
        </p:txBody>
      </p:sp>
      <p:sp>
        <p:nvSpPr>
          <p:cNvPr id="143" name="Google Shape;143;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
        <p:nvSpPr>
          <p:cNvPr id="144" name="Google Shape;144;p24"/>
          <p:cNvSpPr/>
          <p:nvPr/>
        </p:nvSpPr>
        <p:spPr>
          <a:xfrm>
            <a:off x="2194546" y="2382972"/>
            <a:ext cx="2033700" cy="2033700"/>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Lato Light"/>
                <a:ea typeface="Lato Light"/>
                <a:cs typeface="Lato Light"/>
                <a:sym typeface="Lato Light"/>
              </a:rPr>
              <a:t>Gray</a:t>
            </a:r>
            <a:endParaRPr>
              <a:solidFill>
                <a:srgbClr val="666666"/>
              </a:solidFill>
              <a:latin typeface="Lato Light"/>
              <a:ea typeface="Lato Light"/>
              <a:cs typeface="Lato Light"/>
              <a:sym typeface="Lato Light"/>
            </a:endParaRPr>
          </a:p>
        </p:txBody>
      </p:sp>
      <p:sp>
        <p:nvSpPr>
          <p:cNvPr id="145" name="Google Shape;145;p24"/>
          <p:cNvSpPr/>
          <p:nvPr/>
        </p:nvSpPr>
        <p:spPr>
          <a:xfrm>
            <a:off x="457200" y="2382972"/>
            <a:ext cx="2033700" cy="2033700"/>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Lato Light"/>
                <a:ea typeface="Lato Light"/>
                <a:cs typeface="Lato Light"/>
                <a:sym typeface="Lato Light"/>
              </a:rPr>
              <a:t>White</a:t>
            </a:r>
            <a:endParaRPr>
              <a:solidFill>
                <a:srgbClr val="666666"/>
              </a:solidFill>
              <a:latin typeface="Lato Light"/>
              <a:ea typeface="Lato Light"/>
              <a:cs typeface="Lato Light"/>
              <a:sym typeface="Lato Light"/>
            </a:endParaRPr>
          </a:p>
        </p:txBody>
      </p:sp>
      <p:sp>
        <p:nvSpPr>
          <p:cNvPr id="146" name="Google Shape;146;p24"/>
          <p:cNvSpPr/>
          <p:nvPr/>
        </p:nvSpPr>
        <p:spPr>
          <a:xfrm>
            <a:off x="3931892" y="2382972"/>
            <a:ext cx="2033700" cy="2033700"/>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Lato Light"/>
                <a:ea typeface="Lato Light"/>
                <a:cs typeface="Lato Light"/>
                <a:sym typeface="Lato Light"/>
              </a:rPr>
              <a:t>Black</a:t>
            </a:r>
            <a:endParaRPr>
              <a:solidFill>
                <a:srgbClr val="666666"/>
              </a:solidFill>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And tables to compare data</a:t>
            </a:r>
            <a:endParaRPr/>
          </a:p>
        </p:txBody>
      </p:sp>
      <p:graphicFrame>
        <p:nvGraphicFramePr>
          <p:cNvPr id="152" name="Google Shape;152;p25"/>
          <p:cNvGraphicFramePr/>
          <p:nvPr/>
        </p:nvGraphicFramePr>
        <p:xfrm>
          <a:off x="573800" y="2451781"/>
          <a:ext cx="3000000" cy="3000000"/>
        </p:xfrm>
        <a:graphic>
          <a:graphicData uri="http://schemas.openxmlformats.org/drawingml/2006/table">
            <a:tbl>
              <a:tblPr>
                <a:noFill/>
                <a:tableStyleId>{7BCBD0E9-9D84-496D-BE5E-E8B105C8D095}</a:tableStyleId>
              </a:tblPr>
              <a:tblGrid>
                <a:gridCol w="1215525">
                  <a:extLst>
                    <a:ext uri="{9D8B030D-6E8A-4147-A177-3AD203B41FA5}">
                      <a16:colId xmlns:a16="http://schemas.microsoft.com/office/drawing/2014/main" val="20000"/>
                    </a:ext>
                  </a:extLst>
                </a:gridCol>
                <a:gridCol w="1215525">
                  <a:extLst>
                    <a:ext uri="{9D8B030D-6E8A-4147-A177-3AD203B41FA5}">
                      <a16:colId xmlns:a16="http://schemas.microsoft.com/office/drawing/2014/main" val="20001"/>
                    </a:ext>
                  </a:extLst>
                </a:gridCol>
                <a:gridCol w="1215525">
                  <a:extLst>
                    <a:ext uri="{9D8B030D-6E8A-4147-A177-3AD203B41FA5}">
                      <a16:colId xmlns:a16="http://schemas.microsoft.com/office/drawing/2014/main" val="20002"/>
                    </a:ext>
                  </a:extLst>
                </a:gridCol>
                <a:gridCol w="1215525">
                  <a:extLst>
                    <a:ext uri="{9D8B030D-6E8A-4147-A177-3AD203B41FA5}">
                      <a16:colId xmlns:a16="http://schemas.microsoft.com/office/drawing/2014/main" val="20003"/>
                    </a:ext>
                  </a:extLst>
                </a:gridCol>
              </a:tblGrid>
              <a:tr h="530775">
                <a:tc>
                  <a:txBody>
                    <a:bodyPr/>
                    <a:lstStyle/>
                    <a:p>
                      <a:pPr marL="0" lvl="0" indent="0">
                        <a:spcBef>
                          <a:spcPts val="0"/>
                        </a:spcBef>
                        <a:spcAft>
                          <a:spcPts val="0"/>
                        </a:spcAft>
                        <a:buNone/>
                      </a:pPr>
                      <a:endParaRPr>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A</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B</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C</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30775">
                <a:tc>
                  <a:txBody>
                    <a:bodyPr/>
                    <a:lstStyle/>
                    <a:p>
                      <a:pPr marL="0" lvl="0" indent="0" algn="r">
                        <a:spcBef>
                          <a:spcPts val="0"/>
                        </a:spcBef>
                        <a:spcAft>
                          <a:spcPts val="0"/>
                        </a:spcAft>
                        <a:buNone/>
                      </a:pPr>
                      <a:r>
                        <a:rPr lang="en" sz="1100">
                          <a:solidFill>
                            <a:srgbClr val="666666"/>
                          </a:solidFill>
                          <a:latin typeface="Lato Light"/>
                          <a:ea typeface="Lato Light"/>
                          <a:cs typeface="Lato Light"/>
                          <a:sym typeface="Lato Light"/>
                        </a:rPr>
                        <a:t>Yellow</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10</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20</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7</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30775">
                <a:tc>
                  <a:txBody>
                    <a:bodyPr/>
                    <a:lstStyle/>
                    <a:p>
                      <a:pPr marL="0" lvl="0" indent="0" algn="r">
                        <a:spcBef>
                          <a:spcPts val="0"/>
                        </a:spcBef>
                        <a:spcAft>
                          <a:spcPts val="0"/>
                        </a:spcAft>
                        <a:buNone/>
                      </a:pPr>
                      <a:r>
                        <a:rPr lang="en" sz="1100">
                          <a:solidFill>
                            <a:srgbClr val="666666"/>
                          </a:solidFill>
                          <a:latin typeface="Lato Light"/>
                          <a:ea typeface="Lato Light"/>
                          <a:cs typeface="Lato Light"/>
                          <a:sym typeface="Lato Light"/>
                        </a:rPr>
                        <a:t>Blue</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30</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15</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a:spcBef>
                          <a:spcPts val="0"/>
                        </a:spcBef>
                        <a:spcAft>
                          <a:spcPts val="0"/>
                        </a:spcAft>
                        <a:buNone/>
                      </a:pPr>
                      <a:r>
                        <a:rPr lang="en" sz="1100">
                          <a:solidFill>
                            <a:srgbClr val="666666"/>
                          </a:solidFill>
                          <a:latin typeface="Lato Light"/>
                          <a:ea typeface="Lato Light"/>
                          <a:cs typeface="Lato Light"/>
                          <a:sym typeface="Lato Light"/>
                        </a:rPr>
                        <a:t>10</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530775">
                <a:tc>
                  <a:txBody>
                    <a:bodyPr/>
                    <a:lstStyle/>
                    <a:p>
                      <a:pPr marL="0" lvl="0" indent="0" algn="r" rtl="0">
                        <a:spcBef>
                          <a:spcPts val="0"/>
                        </a:spcBef>
                        <a:spcAft>
                          <a:spcPts val="0"/>
                        </a:spcAft>
                        <a:buNone/>
                      </a:pPr>
                      <a:r>
                        <a:rPr lang="en" sz="1100">
                          <a:solidFill>
                            <a:srgbClr val="666666"/>
                          </a:solidFill>
                          <a:latin typeface="Lato Light"/>
                          <a:ea typeface="Lato Light"/>
                          <a:cs typeface="Lato Light"/>
                          <a:sym typeface="Lato Light"/>
                        </a:rPr>
                        <a:t>Orange</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66666"/>
                          </a:solidFill>
                          <a:latin typeface="Lato Light"/>
                          <a:ea typeface="Lato Light"/>
                          <a:cs typeface="Lato Light"/>
                          <a:sym typeface="Lato Light"/>
                        </a:rPr>
                        <a:t>5</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66666"/>
                          </a:solidFill>
                          <a:latin typeface="Lato Light"/>
                          <a:ea typeface="Lato Light"/>
                          <a:cs typeface="Lato Light"/>
                          <a:sym typeface="Lato Light"/>
                        </a:rPr>
                        <a:t>24</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66666"/>
                          </a:solidFill>
                          <a:latin typeface="Lato Light"/>
                          <a:ea typeface="Lato Light"/>
                          <a:cs typeface="Lato Light"/>
                          <a:sym typeface="Lato Light"/>
                        </a:rPr>
                        <a:t>16</a:t>
                      </a:r>
                      <a:endParaRPr sz="1100">
                        <a:solidFill>
                          <a:srgbClr val="666666"/>
                        </a:solidFill>
                        <a:latin typeface="Lato Light"/>
                        <a:ea typeface="Lato Light"/>
                        <a:cs typeface="Lato Light"/>
                        <a:sym typeface="Lato Light"/>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3" name="Google Shape;153;p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6"/>
          <p:cNvSpPr/>
          <p:nvPr/>
        </p:nvSpPr>
        <p:spPr>
          <a:xfrm>
            <a:off x="1328047" y="949025"/>
            <a:ext cx="6545104" cy="311794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Google Shape;159;p26"/>
          <p:cNvSpPr txBox="1">
            <a:spLocks noGrp="1"/>
          </p:cNvSpPr>
          <p:nvPr>
            <p:ph type="title" idx="4294967295"/>
          </p:nvPr>
        </p:nvSpPr>
        <p:spPr>
          <a:xfrm>
            <a:off x="1816350" y="167825"/>
            <a:ext cx="55113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666666"/>
                </a:solidFill>
                <a:latin typeface="Lato Light"/>
                <a:ea typeface="Lato Light"/>
                <a:cs typeface="Lato Light"/>
                <a:sym typeface="Lato Light"/>
              </a:rPr>
              <a:t>Maps</a:t>
            </a:r>
            <a:endParaRPr sz="1400">
              <a:solidFill>
                <a:srgbClr val="666666"/>
              </a:solidFill>
              <a:latin typeface="Lato Light"/>
              <a:ea typeface="Lato Light"/>
              <a:cs typeface="Lato Light"/>
              <a:sym typeface="Lato Light"/>
            </a:endParaRPr>
          </a:p>
        </p:txBody>
      </p:sp>
      <p:sp>
        <p:nvSpPr>
          <p:cNvPr id="160" name="Google Shape;160;p26"/>
          <p:cNvSpPr/>
          <p:nvPr/>
        </p:nvSpPr>
        <p:spPr>
          <a:xfrm>
            <a:off x="2504325" y="1550075"/>
            <a:ext cx="655200" cy="2028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sz="800">
                <a:solidFill>
                  <a:srgbClr val="FFFFFF"/>
                </a:solidFill>
                <a:latin typeface="Lato Light"/>
                <a:ea typeface="Lato Light"/>
                <a:cs typeface="Lato Light"/>
                <a:sym typeface="Lato Light"/>
              </a:rPr>
              <a:t>our office</a:t>
            </a:r>
            <a:endParaRPr sz="800">
              <a:solidFill>
                <a:srgbClr val="FFFFFF"/>
              </a:solidFill>
              <a:latin typeface="Lato Light"/>
              <a:ea typeface="Lato Light"/>
              <a:cs typeface="Lato Light"/>
              <a:sym typeface="Lato Light"/>
            </a:endParaRPr>
          </a:p>
        </p:txBody>
      </p:sp>
      <p:sp>
        <p:nvSpPr>
          <p:cNvPr id="161" name="Google Shape;161;p26"/>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34</a:t>
            </a:fld>
            <a:endParaRPr>
              <a:solidFill>
                <a:srgbClr val="999999"/>
              </a:solidFill>
            </a:endParaRPr>
          </a:p>
        </p:txBody>
      </p:sp>
      <p:sp>
        <p:nvSpPr>
          <p:cNvPr id="162" name="Google Shape;162;p26"/>
          <p:cNvSpPr/>
          <p:nvPr/>
        </p:nvSpPr>
        <p:spPr>
          <a:xfrm>
            <a:off x="1863218" y="1926549"/>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p26"/>
          <p:cNvSpPr/>
          <p:nvPr/>
        </p:nvSpPr>
        <p:spPr>
          <a:xfrm>
            <a:off x="3191493" y="3175474"/>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Google Shape;164;p26"/>
          <p:cNvSpPr/>
          <p:nvPr/>
        </p:nvSpPr>
        <p:spPr>
          <a:xfrm>
            <a:off x="4029193" y="1711949"/>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26"/>
          <p:cNvSpPr/>
          <p:nvPr/>
        </p:nvSpPr>
        <p:spPr>
          <a:xfrm>
            <a:off x="6316893" y="2131249"/>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Google Shape;166;p26"/>
          <p:cNvSpPr/>
          <p:nvPr/>
        </p:nvSpPr>
        <p:spPr>
          <a:xfrm>
            <a:off x="6930993" y="3495599"/>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Google Shape;167;p26"/>
          <p:cNvSpPr/>
          <p:nvPr/>
        </p:nvSpPr>
        <p:spPr>
          <a:xfrm>
            <a:off x="4543893" y="3409924"/>
            <a:ext cx="113397" cy="15088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ctrTitle" idx="4294967295"/>
          </p:nvPr>
        </p:nvSpPr>
        <p:spPr>
          <a:xfrm>
            <a:off x="1752975" y="1811950"/>
            <a:ext cx="5637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FFFFFF"/>
                </a:solidFill>
              </a:rPr>
              <a:t>89,526,124</a:t>
            </a:r>
            <a:endParaRPr sz="7200">
              <a:solidFill>
                <a:srgbClr val="FFFFFF"/>
              </a:solidFill>
            </a:endParaRPr>
          </a:p>
        </p:txBody>
      </p:sp>
      <p:sp>
        <p:nvSpPr>
          <p:cNvPr id="173" name="Google Shape;173;p27"/>
          <p:cNvSpPr txBox="1">
            <a:spLocks noGrp="1"/>
          </p:cNvSpPr>
          <p:nvPr>
            <p:ph type="subTitle" idx="4294967295"/>
          </p:nvPr>
        </p:nvSpPr>
        <p:spPr>
          <a:xfrm>
            <a:off x="1752975" y="2763854"/>
            <a:ext cx="5637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174" name="Google Shape;174;p27"/>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999999"/>
                </a:solidFill>
              </a:rPr>
              <a:t>35</a:t>
            </a:fld>
            <a:endParaRPr>
              <a:solidFill>
                <a:srgbClr val="99999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ctrTitle" idx="4294967295"/>
          </p:nvPr>
        </p:nvSpPr>
        <p:spPr>
          <a:xfrm>
            <a:off x="685800" y="6480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89,526,124$</a:t>
            </a:r>
            <a:endParaRPr>
              <a:solidFill>
                <a:srgbClr val="FFFFFF"/>
              </a:solidFill>
            </a:endParaRPr>
          </a:p>
        </p:txBody>
      </p:sp>
      <p:sp>
        <p:nvSpPr>
          <p:cNvPr id="180" name="Google Shape;180;p28"/>
          <p:cNvSpPr txBox="1">
            <a:spLocks noGrp="1"/>
          </p:cNvSpPr>
          <p:nvPr>
            <p:ph type="subTitle" idx="4294967295"/>
          </p:nvPr>
        </p:nvSpPr>
        <p:spPr>
          <a:xfrm>
            <a:off x="685800" y="12589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That’s a lot of money</a:t>
            </a:r>
            <a:endParaRPr sz="1400">
              <a:solidFill>
                <a:srgbClr val="FFFFFF"/>
              </a:solidFill>
            </a:endParaRPr>
          </a:p>
        </p:txBody>
      </p:sp>
      <p:sp>
        <p:nvSpPr>
          <p:cNvPr id="181" name="Google Shape;181;p28"/>
          <p:cNvSpPr txBox="1">
            <a:spLocks noGrp="1"/>
          </p:cNvSpPr>
          <p:nvPr>
            <p:ph type="ctrTitle" idx="4294967295"/>
          </p:nvPr>
        </p:nvSpPr>
        <p:spPr>
          <a:xfrm>
            <a:off x="685800" y="32769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100%</a:t>
            </a:r>
            <a:endParaRPr>
              <a:solidFill>
                <a:srgbClr val="FFFFFF"/>
              </a:solidFill>
            </a:endParaRPr>
          </a:p>
        </p:txBody>
      </p:sp>
      <p:sp>
        <p:nvSpPr>
          <p:cNvPr id="182" name="Google Shape;182;p28"/>
          <p:cNvSpPr txBox="1">
            <a:spLocks noGrp="1"/>
          </p:cNvSpPr>
          <p:nvPr>
            <p:ph type="subTitle" idx="4294967295"/>
          </p:nvPr>
        </p:nvSpPr>
        <p:spPr>
          <a:xfrm>
            <a:off x="685800" y="38878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Total success!</a:t>
            </a:r>
            <a:endParaRPr sz="1400">
              <a:solidFill>
                <a:srgbClr val="FFFFFF"/>
              </a:solidFill>
            </a:endParaRPr>
          </a:p>
        </p:txBody>
      </p:sp>
      <p:sp>
        <p:nvSpPr>
          <p:cNvPr id="183" name="Google Shape;183;p28"/>
          <p:cNvSpPr txBox="1">
            <a:spLocks noGrp="1"/>
          </p:cNvSpPr>
          <p:nvPr>
            <p:ph type="ctrTitle" idx="4294967295"/>
          </p:nvPr>
        </p:nvSpPr>
        <p:spPr>
          <a:xfrm>
            <a:off x="685800" y="19624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185,244 users</a:t>
            </a:r>
            <a:endParaRPr>
              <a:solidFill>
                <a:srgbClr val="FFFFFF"/>
              </a:solidFill>
            </a:endParaRPr>
          </a:p>
        </p:txBody>
      </p:sp>
      <p:sp>
        <p:nvSpPr>
          <p:cNvPr id="184" name="Google Shape;184;p28"/>
          <p:cNvSpPr txBox="1">
            <a:spLocks noGrp="1"/>
          </p:cNvSpPr>
          <p:nvPr>
            <p:ph type="subTitle" idx="4294967295"/>
          </p:nvPr>
        </p:nvSpPr>
        <p:spPr>
          <a:xfrm>
            <a:off x="685800" y="25733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And a lot of users</a:t>
            </a:r>
            <a:endParaRPr sz="1400">
              <a:solidFill>
                <a:srgbClr val="FFFFFF"/>
              </a:solidFill>
            </a:endParaRPr>
          </a:p>
        </p:txBody>
      </p:sp>
      <p:sp>
        <p:nvSpPr>
          <p:cNvPr id="185" name="Google Shape;185;p28"/>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Our process is easy</a:t>
            </a:r>
            <a:endParaRPr/>
          </a:p>
        </p:txBody>
      </p:sp>
      <p:sp>
        <p:nvSpPr>
          <p:cNvPr id="191" name="Google Shape;191;p29"/>
          <p:cNvSpPr/>
          <p:nvPr/>
        </p:nvSpPr>
        <p:spPr>
          <a:xfrm>
            <a:off x="611475" y="2513578"/>
            <a:ext cx="1816800" cy="1495800"/>
          </a:xfrm>
          <a:prstGeom prst="homePlate">
            <a:avLst>
              <a:gd name="adj" fmla="val 30129"/>
            </a:avLst>
          </a:prstGeom>
          <a:solidFill>
            <a:srgbClr val="EFEFE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rgbClr val="666666"/>
                </a:solidFill>
                <a:latin typeface="Lato Light"/>
                <a:ea typeface="Lato Light"/>
                <a:cs typeface="Lato Light"/>
                <a:sym typeface="Lato Light"/>
              </a:rPr>
              <a:t>first</a:t>
            </a:r>
            <a:endParaRPr>
              <a:solidFill>
                <a:srgbClr val="666666"/>
              </a:solidFill>
              <a:latin typeface="Lato Light"/>
              <a:ea typeface="Lato Light"/>
              <a:cs typeface="Lato Light"/>
              <a:sym typeface="Lato Light"/>
            </a:endParaRPr>
          </a:p>
        </p:txBody>
      </p:sp>
      <p:sp>
        <p:nvSpPr>
          <p:cNvPr id="192" name="Google Shape;192;p29"/>
          <p:cNvSpPr/>
          <p:nvPr/>
        </p:nvSpPr>
        <p:spPr>
          <a:xfrm>
            <a:off x="2187129" y="2513578"/>
            <a:ext cx="1851900"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rgbClr val="666666"/>
                </a:solidFill>
                <a:latin typeface="Lato Light"/>
                <a:ea typeface="Lato Light"/>
                <a:cs typeface="Lato Light"/>
                <a:sym typeface="Lato Light"/>
              </a:rPr>
              <a:t>second</a:t>
            </a:r>
            <a:endParaRPr>
              <a:solidFill>
                <a:srgbClr val="666666"/>
              </a:solidFill>
              <a:latin typeface="Lato Light"/>
              <a:ea typeface="Lato Light"/>
              <a:cs typeface="Lato Light"/>
              <a:sym typeface="Lato Light"/>
            </a:endParaRPr>
          </a:p>
        </p:txBody>
      </p:sp>
      <p:sp>
        <p:nvSpPr>
          <p:cNvPr id="193" name="Google Shape;193;p29"/>
          <p:cNvSpPr/>
          <p:nvPr/>
        </p:nvSpPr>
        <p:spPr>
          <a:xfrm>
            <a:off x="3797724" y="2513578"/>
            <a:ext cx="1851900"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rgbClr val="666666"/>
                </a:solidFill>
                <a:latin typeface="Lato Light"/>
                <a:ea typeface="Lato Light"/>
                <a:cs typeface="Lato Light"/>
                <a:sym typeface="Lato Light"/>
              </a:rPr>
              <a:t>last</a:t>
            </a:r>
            <a:endParaRPr>
              <a:solidFill>
                <a:srgbClr val="666666"/>
              </a:solidFill>
              <a:latin typeface="Lato Light"/>
              <a:ea typeface="Lato Light"/>
              <a:cs typeface="Lato Light"/>
              <a:sym typeface="Lato Light"/>
            </a:endParaRPr>
          </a:p>
        </p:txBody>
      </p:sp>
      <p:sp>
        <p:nvSpPr>
          <p:cNvPr id="194" name="Google Shape;194;p2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Let’s review some concepts</a:t>
            </a:r>
            <a:endParaRPr/>
          </a:p>
        </p:txBody>
      </p:sp>
      <p:sp>
        <p:nvSpPr>
          <p:cNvPr id="200" name="Google Shape;200;p30"/>
          <p:cNvSpPr txBox="1">
            <a:spLocks noGrp="1"/>
          </p:cNvSpPr>
          <p:nvPr>
            <p:ph type="body" idx="1"/>
          </p:nvPr>
        </p:nvSpPr>
        <p:spPr>
          <a:xfrm>
            <a:off x="489775" y="20838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Yellow</a:t>
            </a:r>
            <a:endParaRPr sz="1100" b="1"/>
          </a:p>
          <a:p>
            <a:pPr marL="0" lvl="0" indent="0"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01" name="Google Shape;201;p30"/>
          <p:cNvSpPr txBox="1">
            <a:spLocks noGrp="1"/>
          </p:cNvSpPr>
          <p:nvPr>
            <p:ph type="body" idx="2"/>
          </p:nvPr>
        </p:nvSpPr>
        <p:spPr>
          <a:xfrm>
            <a:off x="2415137" y="20838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Blue</a:t>
            </a:r>
            <a:endParaRPr sz="1100" b="1"/>
          </a:p>
          <a:p>
            <a:pPr marL="0" lvl="0" indent="0" rtl="0">
              <a:spcBef>
                <a:spcPts val="600"/>
              </a:spcBef>
              <a:spcAft>
                <a:spcPts val="0"/>
              </a:spcAft>
              <a:buNone/>
            </a:pPr>
            <a:r>
              <a:rPr lang="en" sz="1100"/>
              <a:t>Is the colour of the clear sky and the deep sea. It is located between violet and green on the optical spectrum.</a:t>
            </a:r>
            <a:endParaRPr sz="1100"/>
          </a:p>
        </p:txBody>
      </p:sp>
      <p:sp>
        <p:nvSpPr>
          <p:cNvPr id="202" name="Google Shape;202;p30"/>
          <p:cNvSpPr txBox="1">
            <a:spLocks noGrp="1"/>
          </p:cNvSpPr>
          <p:nvPr>
            <p:ph type="body" idx="3"/>
          </p:nvPr>
        </p:nvSpPr>
        <p:spPr>
          <a:xfrm>
            <a:off x="4340500" y="20838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Red</a:t>
            </a:r>
            <a:endParaRPr sz="1100" b="1"/>
          </a:p>
          <a:p>
            <a:pPr marL="0" lvl="0" indent="0" rtl="0">
              <a:spcBef>
                <a:spcPts val="600"/>
              </a:spcBef>
              <a:spcAft>
                <a:spcPts val="0"/>
              </a:spcAft>
              <a:buNone/>
            </a:pPr>
            <a:r>
              <a:rPr lang="en" sz="1100"/>
              <a:t>Is the color of blood, and because of this it has historically been associated with sacrifice, danger and courage. </a:t>
            </a:r>
            <a:endParaRPr sz="1100"/>
          </a:p>
          <a:p>
            <a:pPr marL="0" lvl="0" indent="0" rtl="0">
              <a:spcBef>
                <a:spcPts val="600"/>
              </a:spcBef>
              <a:spcAft>
                <a:spcPts val="0"/>
              </a:spcAft>
              <a:buNone/>
            </a:pPr>
            <a:endParaRPr sz="1100"/>
          </a:p>
        </p:txBody>
      </p:sp>
      <p:sp>
        <p:nvSpPr>
          <p:cNvPr id="203" name="Google Shape;203;p3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
        <p:nvSpPr>
          <p:cNvPr id="204" name="Google Shape;204;p30"/>
          <p:cNvSpPr txBox="1">
            <a:spLocks noGrp="1"/>
          </p:cNvSpPr>
          <p:nvPr>
            <p:ph type="body" idx="1"/>
          </p:nvPr>
        </p:nvSpPr>
        <p:spPr>
          <a:xfrm>
            <a:off x="489775" y="34554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Yellow</a:t>
            </a:r>
            <a:endParaRPr sz="1100" b="1"/>
          </a:p>
          <a:p>
            <a:pPr marL="0" lvl="0" indent="0"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05" name="Google Shape;205;p30"/>
          <p:cNvSpPr txBox="1">
            <a:spLocks noGrp="1"/>
          </p:cNvSpPr>
          <p:nvPr>
            <p:ph type="body" idx="2"/>
          </p:nvPr>
        </p:nvSpPr>
        <p:spPr>
          <a:xfrm>
            <a:off x="2415137" y="34554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Blue</a:t>
            </a:r>
            <a:endParaRPr sz="1100" b="1"/>
          </a:p>
          <a:p>
            <a:pPr marL="0" lvl="0" indent="0" rtl="0">
              <a:spcBef>
                <a:spcPts val="600"/>
              </a:spcBef>
              <a:spcAft>
                <a:spcPts val="0"/>
              </a:spcAft>
              <a:buNone/>
            </a:pPr>
            <a:r>
              <a:rPr lang="en" sz="1100"/>
              <a:t>Is the colour of the clear sky and the deep sea. It is located between violet and green on the optical spectrum.</a:t>
            </a:r>
            <a:endParaRPr sz="1100"/>
          </a:p>
        </p:txBody>
      </p:sp>
      <p:sp>
        <p:nvSpPr>
          <p:cNvPr id="206" name="Google Shape;206;p30"/>
          <p:cNvSpPr txBox="1">
            <a:spLocks noGrp="1"/>
          </p:cNvSpPr>
          <p:nvPr>
            <p:ph type="body" idx="3"/>
          </p:nvPr>
        </p:nvSpPr>
        <p:spPr>
          <a:xfrm>
            <a:off x="4340500" y="3455475"/>
            <a:ext cx="1831500" cy="1388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100" b="1"/>
              <a:t>Red</a:t>
            </a:r>
            <a:endParaRPr sz="1100" b="1"/>
          </a:p>
          <a:p>
            <a:pPr marL="0" lvl="0" indent="0" rtl="0">
              <a:spcBef>
                <a:spcPts val="600"/>
              </a:spcBef>
              <a:spcAft>
                <a:spcPts val="0"/>
              </a:spcAft>
              <a:buNone/>
            </a:pPr>
            <a:r>
              <a:rPr lang="en" sz="1100"/>
              <a:t>Is the color of blood, and because of this it has historically been associated with sacrifice, danger and courage. </a:t>
            </a:r>
            <a:endParaRPr sz="1100"/>
          </a:p>
          <a:p>
            <a:pPr marL="0" lvl="0" indent="0" rtl="0">
              <a:spcBef>
                <a:spcPts val="600"/>
              </a:spcBef>
              <a:spcAft>
                <a:spcPts val="0"/>
              </a:spcAft>
              <a:buNone/>
            </a:pP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
              <a:t>You can insert graphs from </a:t>
            </a:r>
            <a:r>
              <a:rPr lang="en" u="sng">
                <a:hlinkClick r:id="rId3"/>
              </a:rPr>
              <a:t>Google Sheets</a:t>
            </a:r>
            <a:endParaRPr/>
          </a:p>
        </p:txBody>
      </p:sp>
      <p:sp>
        <p:nvSpPr>
          <p:cNvPr id="212" name="Google Shape;212;p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pic>
        <p:nvPicPr>
          <p:cNvPr id="213" name="Google Shape;213;p31" title="Chart"/>
          <p:cNvPicPr preferRelativeResize="0"/>
          <p:nvPr/>
        </p:nvPicPr>
        <p:blipFill>
          <a:blip r:embed="rId4">
            <a:alphaModFix/>
          </a:blip>
          <a:stretch>
            <a:fillRect/>
          </a:stretch>
        </p:blipFill>
        <p:spPr>
          <a:xfrm>
            <a:off x="152400" y="152400"/>
            <a:ext cx="4945132" cy="4101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D9159-81C1-44DB-8EBD-476127676B0C}"/>
              </a:ext>
            </a:extLst>
          </p:cNvPr>
          <p:cNvSpPr>
            <a:spLocks noGrp="1"/>
          </p:cNvSpPr>
          <p:nvPr>
            <p:ph type="title"/>
          </p:nvPr>
        </p:nvSpPr>
        <p:spPr/>
        <p:txBody>
          <a:bodyPr/>
          <a:lstStyle/>
          <a:p>
            <a:r>
              <a:rPr lang="en-US" altLang="zh-CN" dirty="0"/>
              <a:t>GPU</a:t>
            </a:r>
            <a:br>
              <a:rPr lang="en-US" altLang="zh-CN" dirty="0"/>
            </a:br>
            <a:r>
              <a:rPr lang="en-US" altLang="zh-CN" sz="1200" dirty="0"/>
              <a:t>The computer used to record this course uses a NVIDIA GeForce GTX 1060 GPU.</a:t>
            </a:r>
            <a:endParaRPr lang="zh-CN" altLang="en-US" dirty="0"/>
          </a:p>
        </p:txBody>
      </p:sp>
      <p:sp>
        <p:nvSpPr>
          <p:cNvPr id="3" name="文本占位符 2">
            <a:extLst>
              <a:ext uri="{FF2B5EF4-FFF2-40B4-BE49-F238E27FC236}">
                <a16:creationId xmlns:a16="http://schemas.microsoft.com/office/drawing/2014/main" id="{5DE03BAC-2C2D-4E40-9474-2A495C30FDCB}"/>
              </a:ext>
            </a:extLst>
          </p:cNvPr>
          <p:cNvSpPr>
            <a:spLocks noGrp="1"/>
          </p:cNvSpPr>
          <p:nvPr>
            <p:ph type="body" idx="1"/>
          </p:nvPr>
        </p:nvSpPr>
        <p:spPr>
          <a:xfrm>
            <a:off x="457200" y="2244400"/>
            <a:ext cx="5748618" cy="2605200"/>
          </a:xfrm>
        </p:spPr>
        <p:txBody>
          <a:bodyPr/>
          <a:lstStyle/>
          <a:p>
            <a:r>
              <a:rPr lang="en-US" altLang="zh-CN" sz="1400" dirty="0"/>
              <a:t>GPU stands for Graphic Processing Unit.</a:t>
            </a:r>
          </a:p>
          <a:p>
            <a:r>
              <a:rPr lang="en-US" altLang="zh-CN" sz="1400" dirty="0"/>
              <a:t>Mostly for gaming, but you can also train ML models with it!</a:t>
            </a:r>
          </a:p>
          <a:p>
            <a:r>
              <a:rPr lang="en-US" altLang="zh-CN" sz="1400" dirty="0"/>
              <a:t>It has thousands of small computing units, and runs thousands of tasks simultaneously. Therefore MUCH more efficient than CPU. </a:t>
            </a:r>
            <a:r>
              <a:rPr lang="en-US" altLang="zh-CN" sz="1400"/>
              <a:t>(e.g. 1280 </a:t>
            </a:r>
            <a:r>
              <a:rPr lang="en-US" altLang="zh-CN" sz="1400" dirty="0"/>
              <a:t>GPU CUDA Cores vs. 4 CPU Cores)</a:t>
            </a:r>
          </a:p>
          <a:p>
            <a:endParaRPr lang="en-US" altLang="zh-CN" sz="1400" dirty="0"/>
          </a:p>
          <a:p>
            <a:r>
              <a:rPr lang="en-US" altLang="zh-CN" sz="1400" dirty="0"/>
              <a:t>Two most famous GPU makers: NVIDIA and AMD.</a:t>
            </a:r>
          </a:p>
          <a:p>
            <a:r>
              <a:rPr lang="en-US" altLang="zh-CN" sz="1400" dirty="0"/>
              <a:t>NVIDIA: GeForce(Consumer), Quadro(Professional), Tesla(Accelerator)</a:t>
            </a:r>
          </a:p>
          <a:p>
            <a:r>
              <a:rPr lang="en-US" altLang="zh-CN" sz="1400" dirty="0"/>
              <a:t>AMD: Radeon(Consumer), Radeon Pro(Professional)</a:t>
            </a:r>
            <a:endParaRPr lang="zh-CN" altLang="en-US" sz="1400" dirty="0"/>
          </a:p>
        </p:txBody>
      </p:sp>
      <p:sp>
        <p:nvSpPr>
          <p:cNvPr id="4" name="灯片编号占位符 3">
            <a:extLst>
              <a:ext uri="{FF2B5EF4-FFF2-40B4-BE49-F238E27FC236}">
                <a16:creationId xmlns:a16="http://schemas.microsoft.com/office/drawing/2014/main" id="{3A367D4B-2B03-43A7-AD17-AA127690D33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5" name="图片 4">
            <a:extLst>
              <a:ext uri="{FF2B5EF4-FFF2-40B4-BE49-F238E27FC236}">
                <a16:creationId xmlns:a16="http://schemas.microsoft.com/office/drawing/2014/main" id="{9EA337E1-A051-48FD-9948-9FF660C3ABD7}"/>
              </a:ext>
            </a:extLst>
          </p:cNvPr>
          <p:cNvPicPr>
            <a:picLocks noChangeAspect="1"/>
          </p:cNvPicPr>
          <p:nvPr/>
        </p:nvPicPr>
        <p:blipFill>
          <a:blip r:embed="rId2"/>
          <a:stretch>
            <a:fillRect/>
          </a:stretch>
        </p:blipFill>
        <p:spPr>
          <a:xfrm>
            <a:off x="3696260" y="392703"/>
            <a:ext cx="2212041" cy="1472013"/>
          </a:xfrm>
          <a:prstGeom prst="rect">
            <a:avLst/>
          </a:prstGeom>
        </p:spPr>
      </p:pic>
      <p:pic>
        <p:nvPicPr>
          <p:cNvPr id="6" name="图片 5">
            <a:extLst>
              <a:ext uri="{FF2B5EF4-FFF2-40B4-BE49-F238E27FC236}">
                <a16:creationId xmlns:a16="http://schemas.microsoft.com/office/drawing/2014/main" id="{09982688-3984-4672-92A9-676D1856E4B6}"/>
              </a:ext>
            </a:extLst>
          </p:cNvPr>
          <p:cNvPicPr>
            <a:picLocks noChangeAspect="1"/>
          </p:cNvPicPr>
          <p:nvPr/>
        </p:nvPicPr>
        <p:blipFill>
          <a:blip r:embed="rId3"/>
          <a:stretch>
            <a:fillRect/>
          </a:stretch>
        </p:blipFill>
        <p:spPr>
          <a:xfrm>
            <a:off x="5908301" y="0"/>
            <a:ext cx="3235699" cy="1941419"/>
          </a:xfrm>
          <a:prstGeom prst="rect">
            <a:avLst/>
          </a:prstGeom>
        </p:spPr>
      </p:pic>
      <p:pic>
        <p:nvPicPr>
          <p:cNvPr id="8" name="图片 7">
            <a:extLst>
              <a:ext uri="{FF2B5EF4-FFF2-40B4-BE49-F238E27FC236}">
                <a16:creationId xmlns:a16="http://schemas.microsoft.com/office/drawing/2014/main" id="{174308A9-E16A-4015-964B-8A406BB5DA3E}"/>
              </a:ext>
            </a:extLst>
          </p:cNvPr>
          <p:cNvPicPr>
            <a:picLocks noChangeAspect="1"/>
          </p:cNvPicPr>
          <p:nvPr/>
        </p:nvPicPr>
        <p:blipFill rotWithShape="1">
          <a:blip r:embed="rId4"/>
          <a:srcRect l="4596" t="12149" r="3194" b="43668"/>
          <a:stretch/>
        </p:blipFill>
        <p:spPr>
          <a:xfrm>
            <a:off x="6395043" y="1941419"/>
            <a:ext cx="2748957" cy="1620369"/>
          </a:xfrm>
          <a:prstGeom prst="rect">
            <a:avLst/>
          </a:prstGeom>
        </p:spPr>
      </p:pic>
      <p:sp>
        <p:nvSpPr>
          <p:cNvPr id="9" name="矩形 8">
            <a:extLst>
              <a:ext uri="{FF2B5EF4-FFF2-40B4-BE49-F238E27FC236}">
                <a16:creationId xmlns:a16="http://schemas.microsoft.com/office/drawing/2014/main" id="{95D628E7-6223-4FD6-949F-25A91109AD74}"/>
              </a:ext>
            </a:extLst>
          </p:cNvPr>
          <p:cNvSpPr/>
          <p:nvPr/>
        </p:nvSpPr>
        <p:spPr>
          <a:xfrm>
            <a:off x="6938058" y="3251556"/>
            <a:ext cx="831463" cy="15576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52FEBC2-B7E9-4A4F-919E-D4173739FDCC}"/>
              </a:ext>
            </a:extLst>
          </p:cNvPr>
          <p:cNvPicPr>
            <a:picLocks noChangeAspect="1"/>
          </p:cNvPicPr>
          <p:nvPr/>
        </p:nvPicPr>
        <p:blipFill rotWithShape="1">
          <a:blip r:embed="rId5"/>
          <a:srcRect l="4453" t="15500" r="3281" b="64353"/>
          <a:stretch/>
        </p:blipFill>
        <p:spPr>
          <a:xfrm>
            <a:off x="6395043" y="3882838"/>
            <a:ext cx="2748957" cy="598753"/>
          </a:xfrm>
          <a:prstGeom prst="rect">
            <a:avLst/>
          </a:prstGeom>
        </p:spPr>
      </p:pic>
      <p:pic>
        <p:nvPicPr>
          <p:cNvPr id="11" name="图片 10">
            <a:extLst>
              <a:ext uri="{FF2B5EF4-FFF2-40B4-BE49-F238E27FC236}">
                <a16:creationId xmlns:a16="http://schemas.microsoft.com/office/drawing/2014/main" id="{CF53D6B9-686D-467B-987E-247D8BE1F919}"/>
              </a:ext>
            </a:extLst>
          </p:cNvPr>
          <p:cNvPicPr>
            <a:picLocks noChangeAspect="1"/>
          </p:cNvPicPr>
          <p:nvPr/>
        </p:nvPicPr>
        <p:blipFill rotWithShape="1">
          <a:blip r:embed="rId5"/>
          <a:srcRect l="48651" t="85153" r="1709" b="9150"/>
          <a:stretch/>
        </p:blipFill>
        <p:spPr>
          <a:xfrm>
            <a:off x="6395751" y="4456566"/>
            <a:ext cx="2748249" cy="314660"/>
          </a:xfrm>
          <a:prstGeom prst="rect">
            <a:avLst/>
          </a:prstGeom>
        </p:spPr>
      </p:pic>
      <p:sp>
        <p:nvSpPr>
          <p:cNvPr id="12" name="矩形 11">
            <a:extLst>
              <a:ext uri="{FF2B5EF4-FFF2-40B4-BE49-F238E27FC236}">
                <a16:creationId xmlns:a16="http://schemas.microsoft.com/office/drawing/2014/main" id="{C327FB6C-2D4B-43FA-B1DC-0C10714F025C}"/>
              </a:ext>
            </a:extLst>
          </p:cNvPr>
          <p:cNvSpPr/>
          <p:nvPr/>
        </p:nvSpPr>
        <p:spPr>
          <a:xfrm>
            <a:off x="6750424" y="4456566"/>
            <a:ext cx="2339788" cy="26088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B6243C-D3F2-4309-958A-035DCBAA11FB}"/>
              </a:ext>
            </a:extLst>
          </p:cNvPr>
          <p:cNvSpPr/>
          <p:nvPr/>
        </p:nvSpPr>
        <p:spPr>
          <a:xfrm>
            <a:off x="6395043" y="3561788"/>
            <a:ext cx="2748957" cy="321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100" dirty="0"/>
              <a:t>Up: Spec for GPU</a:t>
            </a:r>
          </a:p>
          <a:p>
            <a:pPr algn="ctr"/>
            <a:r>
              <a:rPr lang="en-US" altLang="zh-CN" sz="1100" dirty="0"/>
              <a:t>Down: Spec for CPU</a:t>
            </a:r>
            <a:endParaRPr lang="zh-CN" altLang="en-US" sz="1100" dirty="0"/>
          </a:p>
        </p:txBody>
      </p:sp>
    </p:spTree>
    <p:extLst>
      <p:ext uri="{BB962C8B-B14F-4D97-AF65-F5344CB8AC3E}">
        <p14:creationId xmlns:p14="http://schemas.microsoft.com/office/powerpoint/2010/main" val="478200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2"/>
          <p:cNvSpPr/>
          <p:nvPr/>
        </p:nvSpPr>
        <p:spPr>
          <a:xfrm>
            <a:off x="955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32"/>
          <p:cNvSpPr txBox="1">
            <a:spLocks noGrp="1"/>
          </p:cNvSpPr>
          <p:nvPr>
            <p:ph type="body" idx="4294967295"/>
          </p:nvPr>
        </p:nvSpPr>
        <p:spPr>
          <a:xfrm>
            <a:off x="5889250" y="444300"/>
            <a:ext cx="2738700" cy="42549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 sz="4800">
                <a:solidFill>
                  <a:srgbClr val="FFFFFF"/>
                </a:solidFill>
                <a:latin typeface="Lato Hairline"/>
                <a:ea typeface="Lato Hairline"/>
                <a:cs typeface="Lato Hairline"/>
                <a:sym typeface="Lato Hairline"/>
              </a:rPr>
              <a:t>Android project</a:t>
            </a:r>
            <a:endParaRPr sz="4800">
              <a:solidFill>
                <a:srgbClr val="FFFFFF"/>
              </a:solidFill>
              <a:latin typeface="Lato Hairline"/>
              <a:ea typeface="Lato Hairline"/>
              <a:cs typeface="Lato Hairline"/>
              <a:sym typeface="Lato Hairline"/>
            </a:endParaRPr>
          </a:p>
          <a:p>
            <a:pPr marL="0" lvl="0" indent="0" rtl="0">
              <a:spcBef>
                <a:spcPts val="600"/>
              </a:spcBef>
              <a:spcAft>
                <a:spcPts val="0"/>
              </a:spcAft>
              <a:buNone/>
            </a:pPr>
            <a:r>
              <a:rPr lang="en" sz="1400">
                <a:solidFill>
                  <a:srgbClr val="FFFFFF"/>
                </a:solidFill>
              </a:rPr>
              <a:t>Show and explain your web, app or software projects using these gadget templates.</a:t>
            </a:r>
            <a:endParaRPr sz="1400">
              <a:solidFill>
                <a:srgbClr val="FFFFFF"/>
              </a:solidFill>
            </a:endParaRPr>
          </a:p>
        </p:txBody>
      </p:sp>
      <p:sp>
        <p:nvSpPr>
          <p:cNvPr id="220" name="Google Shape;220;p32"/>
          <p:cNvSpPr/>
          <p:nvPr/>
        </p:nvSpPr>
        <p:spPr>
          <a:xfrm>
            <a:off x="1049125" y="839000"/>
            <a:ext cx="1888500" cy="3356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000">
                <a:solidFill>
                  <a:srgbClr val="666666"/>
                </a:solidFill>
                <a:latin typeface="Lato Light"/>
                <a:ea typeface="Lato Light"/>
                <a:cs typeface="Lato Light"/>
                <a:sym typeface="Lato Light"/>
              </a:rPr>
              <a:t>Place your screenshot here</a:t>
            </a:r>
            <a:endParaRPr sz="1000">
              <a:solidFill>
                <a:srgbClr val="666666"/>
              </a:solidFill>
              <a:latin typeface="Lato Light"/>
              <a:ea typeface="Lato Light"/>
              <a:cs typeface="Lato Light"/>
              <a:sym typeface="Lato Light"/>
            </a:endParaRPr>
          </a:p>
        </p:txBody>
      </p:sp>
      <p:sp>
        <p:nvSpPr>
          <p:cNvPr id="221" name="Google Shape;221;p3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3"/>
          <p:cNvSpPr/>
          <p:nvPr/>
        </p:nvSpPr>
        <p:spPr>
          <a:xfrm>
            <a:off x="95322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33"/>
          <p:cNvSpPr/>
          <p:nvPr/>
        </p:nvSpPr>
        <p:spPr>
          <a:xfrm>
            <a:off x="1084950"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Lato Light"/>
                <a:ea typeface="Lato Light"/>
                <a:cs typeface="Lato Light"/>
                <a:sym typeface="Lato Light"/>
              </a:rPr>
              <a:t>Place your screenshot here</a:t>
            </a:r>
            <a:endParaRPr sz="1000">
              <a:solidFill>
                <a:srgbClr val="666666"/>
              </a:solidFill>
              <a:latin typeface="Lato Light"/>
              <a:ea typeface="Lato Light"/>
              <a:cs typeface="Lato Light"/>
              <a:sym typeface="Lato Light"/>
            </a:endParaRPr>
          </a:p>
        </p:txBody>
      </p:sp>
      <p:sp>
        <p:nvSpPr>
          <p:cNvPr id="228" name="Google Shape;228;p3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29" name="Google Shape;229;p33"/>
          <p:cNvSpPr txBox="1">
            <a:spLocks noGrp="1"/>
          </p:cNvSpPr>
          <p:nvPr>
            <p:ph type="body" idx="4294967295"/>
          </p:nvPr>
        </p:nvSpPr>
        <p:spPr>
          <a:xfrm>
            <a:off x="5889250" y="444300"/>
            <a:ext cx="2738700" cy="42549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 sz="4800">
                <a:solidFill>
                  <a:srgbClr val="FFFFFF"/>
                </a:solidFill>
                <a:latin typeface="Lato Hairline"/>
                <a:ea typeface="Lato Hairline"/>
                <a:cs typeface="Lato Hairline"/>
                <a:sym typeface="Lato Hairline"/>
              </a:rPr>
              <a:t>iPhone project</a:t>
            </a:r>
            <a:endParaRPr sz="4800">
              <a:solidFill>
                <a:srgbClr val="FFFFFF"/>
              </a:solidFill>
              <a:latin typeface="Lato Hairline"/>
              <a:ea typeface="Lato Hairline"/>
              <a:cs typeface="Lato Hairline"/>
              <a:sym typeface="Lato Hairline"/>
            </a:endParaRPr>
          </a:p>
          <a:p>
            <a:pPr marL="0" lvl="0" indent="0" rtl="0">
              <a:spcBef>
                <a:spcPts val="600"/>
              </a:spcBef>
              <a:spcAft>
                <a:spcPts val="0"/>
              </a:spcAft>
              <a:buNone/>
            </a:pPr>
            <a:r>
              <a:rPr lang="en" sz="1400">
                <a:solidFill>
                  <a:srgbClr val="FFFFFF"/>
                </a:solidFill>
              </a:rPr>
              <a:t>Show and explain your web, app or software projects using these gadget templates.</a:t>
            </a:r>
            <a:endParaRPr sz="1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34"/>
          <p:cNvSpPr/>
          <p:nvPr/>
        </p:nvSpPr>
        <p:spPr>
          <a:xfrm>
            <a:off x="408877"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34"/>
          <p:cNvSpPr/>
          <p:nvPr/>
        </p:nvSpPr>
        <p:spPr>
          <a:xfrm>
            <a:off x="60757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Lato Light"/>
                <a:ea typeface="Lato Light"/>
                <a:cs typeface="Lato Light"/>
                <a:sym typeface="Lato Light"/>
              </a:rPr>
              <a:t>Place your screenshot here</a:t>
            </a:r>
            <a:endParaRPr sz="1000">
              <a:solidFill>
                <a:srgbClr val="666666"/>
              </a:solidFill>
              <a:latin typeface="Lato Light"/>
              <a:ea typeface="Lato Light"/>
              <a:cs typeface="Lato Light"/>
              <a:sym typeface="Lato Light"/>
            </a:endParaRPr>
          </a:p>
        </p:txBody>
      </p:sp>
      <p:sp>
        <p:nvSpPr>
          <p:cNvPr id="236" name="Google Shape;236;p3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37" name="Google Shape;237;p34"/>
          <p:cNvSpPr txBox="1">
            <a:spLocks noGrp="1"/>
          </p:cNvSpPr>
          <p:nvPr>
            <p:ph type="body" idx="4294967295"/>
          </p:nvPr>
        </p:nvSpPr>
        <p:spPr>
          <a:xfrm>
            <a:off x="5889250" y="444300"/>
            <a:ext cx="2738700" cy="42549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 sz="4800">
                <a:solidFill>
                  <a:srgbClr val="FFFFFF"/>
                </a:solidFill>
                <a:latin typeface="Lato Hairline"/>
                <a:ea typeface="Lato Hairline"/>
                <a:cs typeface="Lato Hairline"/>
                <a:sym typeface="Lato Hairline"/>
              </a:rPr>
              <a:t>Tablet project</a:t>
            </a:r>
            <a:endParaRPr sz="4800">
              <a:solidFill>
                <a:srgbClr val="FFFFFF"/>
              </a:solidFill>
              <a:latin typeface="Lato Hairline"/>
              <a:ea typeface="Lato Hairline"/>
              <a:cs typeface="Lato Hairline"/>
              <a:sym typeface="Lato Hairline"/>
            </a:endParaRPr>
          </a:p>
          <a:p>
            <a:pPr marL="0" lvl="0" indent="0" rtl="0">
              <a:spcBef>
                <a:spcPts val="600"/>
              </a:spcBef>
              <a:spcAft>
                <a:spcPts val="0"/>
              </a:spcAft>
              <a:buNone/>
            </a:pPr>
            <a:r>
              <a:rPr lang="en" sz="1400">
                <a:solidFill>
                  <a:srgbClr val="FFFFFF"/>
                </a:solidFill>
              </a:rPr>
              <a:t>Show and explain your web, app or software projects using these gadget templates.</a:t>
            </a:r>
            <a:endParaRPr sz="1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5"/>
          <p:cNvSpPr/>
          <p:nvPr/>
        </p:nvSpPr>
        <p:spPr>
          <a:xfrm>
            <a:off x="516325" y="1071107"/>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Google Shape;243;p35"/>
          <p:cNvSpPr/>
          <p:nvPr/>
        </p:nvSpPr>
        <p:spPr>
          <a:xfrm>
            <a:off x="677650" y="1230488"/>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Lato Light"/>
                <a:ea typeface="Lato Light"/>
                <a:cs typeface="Lato Light"/>
                <a:sym typeface="Lato Light"/>
              </a:rPr>
              <a:t>Place your screenshot here</a:t>
            </a:r>
            <a:endParaRPr sz="1000">
              <a:solidFill>
                <a:srgbClr val="666666"/>
              </a:solidFill>
              <a:latin typeface="Lato Light"/>
              <a:ea typeface="Lato Light"/>
              <a:cs typeface="Lato Light"/>
              <a:sym typeface="Lato Light"/>
            </a:endParaRPr>
          </a:p>
        </p:txBody>
      </p:sp>
      <p:sp>
        <p:nvSpPr>
          <p:cNvPr id="244" name="Google Shape;244;p3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45" name="Google Shape;245;p35"/>
          <p:cNvSpPr txBox="1">
            <a:spLocks noGrp="1"/>
          </p:cNvSpPr>
          <p:nvPr>
            <p:ph type="body" idx="4294967295"/>
          </p:nvPr>
        </p:nvSpPr>
        <p:spPr>
          <a:xfrm>
            <a:off x="5889250" y="444300"/>
            <a:ext cx="2738700" cy="42549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 sz="4800">
                <a:solidFill>
                  <a:srgbClr val="FFFFFF"/>
                </a:solidFill>
                <a:latin typeface="Lato Hairline"/>
                <a:ea typeface="Lato Hairline"/>
                <a:cs typeface="Lato Hairline"/>
                <a:sym typeface="Lato Hairline"/>
              </a:rPr>
              <a:t>Desktop project</a:t>
            </a:r>
            <a:endParaRPr sz="4800">
              <a:solidFill>
                <a:srgbClr val="FFFFFF"/>
              </a:solidFill>
              <a:latin typeface="Lato Hairline"/>
              <a:ea typeface="Lato Hairline"/>
              <a:cs typeface="Lato Hairline"/>
              <a:sym typeface="Lato Hairline"/>
            </a:endParaRPr>
          </a:p>
          <a:p>
            <a:pPr marL="0" lvl="0" indent="0" rtl="0">
              <a:spcBef>
                <a:spcPts val="600"/>
              </a:spcBef>
              <a:spcAft>
                <a:spcPts val="0"/>
              </a:spcAft>
              <a:buNone/>
            </a:pPr>
            <a:r>
              <a:rPr lang="en" sz="1400">
                <a:solidFill>
                  <a:srgbClr val="FFFFFF"/>
                </a:solidFill>
              </a:rPr>
              <a:t>Show and explain your web, app or software projects using these gadget templates.</a:t>
            </a:r>
            <a:endParaRPr sz="1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6"/>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Thanks!</a:t>
            </a:r>
            <a:endParaRPr sz="6000">
              <a:solidFill>
                <a:srgbClr val="FFFFFF"/>
              </a:solidFill>
            </a:endParaRPr>
          </a:p>
        </p:txBody>
      </p:sp>
      <p:sp>
        <p:nvSpPr>
          <p:cNvPr id="251" name="Google Shape;251;p36"/>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solidFill>
                  <a:srgbClr val="FFFFFF"/>
                </a:solidFill>
              </a:rPr>
              <a:t>Any questions?</a:t>
            </a:r>
            <a:endParaRPr sz="3600">
              <a:solidFill>
                <a:srgbClr val="FFFFFF"/>
              </a:solidFill>
            </a:endParaRPr>
          </a:p>
        </p:txBody>
      </p:sp>
      <p:sp>
        <p:nvSpPr>
          <p:cNvPr id="252" name="Google Shape;252;p36"/>
          <p:cNvSpPr txBox="1">
            <a:spLocks noGrp="1"/>
          </p:cNvSpPr>
          <p:nvPr>
            <p:ph type="body" idx="4294967295"/>
          </p:nvPr>
        </p:nvSpPr>
        <p:spPr>
          <a:xfrm>
            <a:off x="2140050" y="2896928"/>
            <a:ext cx="4863900" cy="1373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You can find me at:</a:t>
            </a:r>
            <a:endParaRPr sz="1400">
              <a:solidFill>
                <a:srgbClr val="FFFFFF"/>
              </a:solidFill>
            </a:endParaRPr>
          </a:p>
          <a:p>
            <a:pPr marL="0" lvl="0" indent="0" algn="ctr" rtl="0">
              <a:spcBef>
                <a:spcPts val="600"/>
              </a:spcBef>
              <a:spcAft>
                <a:spcPts val="0"/>
              </a:spcAft>
              <a:buNone/>
            </a:pPr>
            <a:r>
              <a:rPr lang="en" sz="1400">
                <a:solidFill>
                  <a:srgbClr val="FFFFFF"/>
                </a:solidFill>
              </a:rPr>
              <a:t>@username</a:t>
            </a:r>
            <a:endParaRPr sz="1400">
              <a:solidFill>
                <a:srgbClr val="FFFFFF"/>
              </a:solidFill>
            </a:endParaRPr>
          </a:p>
          <a:p>
            <a:pPr marL="0" lvl="0" indent="0" algn="ctr" rtl="0">
              <a:spcBef>
                <a:spcPts val="600"/>
              </a:spcBef>
              <a:spcAft>
                <a:spcPts val="0"/>
              </a:spcAft>
              <a:buNone/>
            </a:pPr>
            <a:r>
              <a:rPr lang="en" sz="1400">
                <a:solidFill>
                  <a:srgbClr val="FFFFFF"/>
                </a:solidFill>
              </a:rPr>
              <a:t>user@mail.me</a:t>
            </a:r>
            <a:endParaRPr sz="1400">
              <a:solidFill>
                <a:srgbClr val="FFFFFF"/>
              </a:solidFill>
            </a:endParaRPr>
          </a:p>
        </p:txBody>
      </p:sp>
      <p:sp>
        <p:nvSpPr>
          <p:cNvPr id="253" name="Google Shape;253;p36"/>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Credits</a:t>
            </a:r>
            <a:endParaRPr/>
          </a:p>
        </p:txBody>
      </p:sp>
      <p:sp>
        <p:nvSpPr>
          <p:cNvPr id="259" name="Google Shape;259;p37"/>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Special thanks to all the people who made and released these awesome resources for free:</a:t>
            </a:r>
            <a:endParaRPr/>
          </a:p>
          <a:p>
            <a:pPr marL="457200" lvl="0" indent="-342900" rtl="0">
              <a:lnSpc>
                <a:spcPct val="115000"/>
              </a:lnSpc>
              <a:spcBef>
                <a:spcPts val="600"/>
              </a:spcBef>
              <a:spcAft>
                <a:spcPts val="0"/>
              </a:spcAft>
              <a:buSzPts val="1800"/>
              <a:buChar char="×"/>
            </a:pPr>
            <a:r>
              <a:rPr lang="en"/>
              <a:t>Presentation template by </a:t>
            </a:r>
            <a:r>
              <a:rPr lang="en" u="sng">
                <a:solidFill>
                  <a:srgbClr val="3D85C6"/>
                </a:solidFill>
                <a:hlinkClick r:id="rId3"/>
              </a:rPr>
              <a:t>SlidesCarnival</a:t>
            </a:r>
            <a:endParaRPr>
              <a:solidFill>
                <a:srgbClr val="3D85C6"/>
              </a:solidFill>
            </a:endParaRPr>
          </a:p>
          <a:p>
            <a:pPr marL="457200" lvl="0" indent="-342900" rtl="0">
              <a:lnSpc>
                <a:spcPct val="115000"/>
              </a:lnSpc>
              <a:spcBef>
                <a:spcPts val="0"/>
              </a:spcBef>
              <a:spcAft>
                <a:spcPts val="0"/>
              </a:spcAft>
              <a:buSzPts val="1800"/>
              <a:buChar char="×"/>
            </a:pPr>
            <a:r>
              <a:rPr lang="en"/>
              <a:t>Photographs by </a:t>
            </a:r>
            <a:r>
              <a:rPr lang="en" u="sng">
                <a:solidFill>
                  <a:srgbClr val="3D85C6"/>
                </a:solidFill>
                <a:hlinkClick r:id="rId4"/>
              </a:rPr>
              <a:t>Unsplash</a:t>
            </a:r>
            <a:endParaRPr>
              <a:solidFill>
                <a:srgbClr val="3D85C6"/>
              </a:solidFill>
            </a:endParaRPr>
          </a:p>
          <a:p>
            <a:pPr marL="457200" lvl="0" indent="-342900" rtl="0">
              <a:lnSpc>
                <a:spcPct val="115000"/>
              </a:lnSpc>
              <a:spcBef>
                <a:spcPts val="0"/>
              </a:spcBef>
              <a:spcAft>
                <a:spcPts val="0"/>
              </a:spcAft>
              <a:buSzPts val="1800"/>
              <a:buChar char="×"/>
            </a:pPr>
            <a:r>
              <a:rPr lang="en"/>
              <a:t>Watercolor textures by </a:t>
            </a:r>
            <a:r>
              <a:rPr lang="en" u="sng">
                <a:solidFill>
                  <a:srgbClr val="3D85C6"/>
                </a:solidFill>
                <a:hlinkClick r:id="rId5"/>
              </a:rPr>
              <a:t>GraphicBurguer</a:t>
            </a:r>
            <a:endParaRPr>
              <a:solidFill>
                <a:srgbClr val="3D85C6"/>
              </a:solidFill>
            </a:endParaRPr>
          </a:p>
        </p:txBody>
      </p:sp>
      <p:sp>
        <p:nvSpPr>
          <p:cNvPr id="260" name="Google Shape;260;p3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Presentation design</a:t>
            </a:r>
            <a:endParaRPr/>
          </a:p>
        </p:txBody>
      </p:sp>
      <p:sp>
        <p:nvSpPr>
          <p:cNvPr id="266" name="Google Shape;266;p3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t>This presentation uses the following typographies and colors:</a:t>
            </a:r>
            <a:endParaRPr sz="1400"/>
          </a:p>
          <a:p>
            <a:pPr marL="457200" lvl="0" indent="-317500" rtl="0">
              <a:lnSpc>
                <a:spcPct val="115000"/>
              </a:lnSpc>
              <a:spcBef>
                <a:spcPts val="600"/>
              </a:spcBef>
              <a:spcAft>
                <a:spcPts val="0"/>
              </a:spcAft>
              <a:buSzPts val="1400"/>
              <a:buChar char="×"/>
            </a:pPr>
            <a:r>
              <a:rPr lang="en" sz="1400"/>
              <a:t>Titles: Lato Thin</a:t>
            </a:r>
            <a:endParaRPr sz="1400"/>
          </a:p>
          <a:p>
            <a:pPr marL="457200" lvl="0" indent="-317500" rtl="0">
              <a:lnSpc>
                <a:spcPct val="115000"/>
              </a:lnSpc>
              <a:spcBef>
                <a:spcPts val="0"/>
              </a:spcBef>
              <a:spcAft>
                <a:spcPts val="0"/>
              </a:spcAft>
              <a:buSzPts val="1400"/>
              <a:buChar char="×"/>
            </a:pPr>
            <a:r>
              <a:rPr lang="en" sz="1400"/>
              <a:t>Body copy: Lato Light</a:t>
            </a:r>
            <a:endParaRPr sz="1400"/>
          </a:p>
          <a:p>
            <a:pPr marL="0" lvl="0" indent="0" rtl="0">
              <a:lnSpc>
                <a:spcPct val="115000"/>
              </a:lnSpc>
              <a:spcBef>
                <a:spcPts val="600"/>
              </a:spcBef>
              <a:spcAft>
                <a:spcPts val="0"/>
              </a:spcAft>
              <a:buNone/>
            </a:pPr>
            <a:r>
              <a:rPr lang="en" sz="1400"/>
              <a:t>You can download the fonts on this page:</a:t>
            </a:r>
            <a:endParaRPr sz="1400"/>
          </a:p>
          <a:p>
            <a:pPr marL="0" lvl="0" indent="0" rtl="0">
              <a:lnSpc>
                <a:spcPct val="115000"/>
              </a:lnSpc>
              <a:spcBef>
                <a:spcPts val="600"/>
              </a:spcBef>
              <a:spcAft>
                <a:spcPts val="0"/>
              </a:spcAft>
              <a:buNone/>
            </a:pPr>
            <a:r>
              <a:rPr lang="en" sz="1400" u="sng">
                <a:solidFill>
                  <a:srgbClr val="3D85C6"/>
                </a:solidFill>
                <a:hlinkClick r:id="rId3"/>
              </a:rPr>
              <a:t>http://www.latofonts.com/lato-free-fonts/</a:t>
            </a:r>
            <a:endParaRPr sz="1400">
              <a:solidFill>
                <a:srgbClr val="3D85C6"/>
              </a:solidFill>
            </a:endParaRPr>
          </a:p>
          <a:p>
            <a:pPr marL="0" lvl="0" indent="0" rtl="0">
              <a:lnSpc>
                <a:spcPct val="115000"/>
              </a:lnSpc>
              <a:spcBef>
                <a:spcPts val="600"/>
              </a:spcBef>
              <a:spcAft>
                <a:spcPts val="0"/>
              </a:spcAft>
              <a:buNone/>
            </a:pPr>
            <a:endParaRPr sz="1400"/>
          </a:p>
        </p:txBody>
      </p:sp>
      <p:sp>
        <p:nvSpPr>
          <p:cNvPr id="267" name="Google Shape;267;p38"/>
          <p:cNvSpPr txBox="1"/>
          <p:nvPr/>
        </p:nvSpPr>
        <p:spPr>
          <a:xfrm>
            <a:off x="457200" y="4095450"/>
            <a:ext cx="5511300" cy="53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i="1">
                <a:solidFill>
                  <a:srgbClr val="0B5394"/>
                </a:solidFill>
                <a:latin typeface="Lato Light"/>
                <a:ea typeface="Lato Light"/>
                <a:cs typeface="Lato Light"/>
                <a:sym typeface="Lato Light"/>
              </a:rPr>
              <a:t>You don’t need to keep this slide in your presentation. It’s only here to serve you as a design guide if you need to create new slides or download the fonts to edit the presentation in PowerPoint®</a:t>
            </a:r>
            <a:endParaRPr sz="1200" i="1">
              <a:solidFill>
                <a:srgbClr val="0B5394"/>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endParaRPr sz="1200" i="1">
              <a:solidFill>
                <a:srgbClr val="0B5394"/>
              </a:solidFill>
              <a:latin typeface="Lato Light"/>
              <a:ea typeface="Lato Light"/>
              <a:cs typeface="Lato Light"/>
              <a:sym typeface="Lato Light"/>
            </a:endParaRPr>
          </a:p>
          <a:p>
            <a:pPr marL="0" lvl="0" indent="0" rtl="0">
              <a:spcBef>
                <a:spcPts val="0"/>
              </a:spcBef>
              <a:spcAft>
                <a:spcPts val="0"/>
              </a:spcAft>
              <a:buNone/>
            </a:pPr>
            <a:endParaRPr sz="1200" i="1">
              <a:solidFill>
                <a:srgbClr val="0B5394"/>
              </a:solidFill>
              <a:latin typeface="Lato Light"/>
              <a:ea typeface="Lato Light"/>
              <a:cs typeface="Lato Light"/>
              <a:sym typeface="Lato Light"/>
            </a:endParaRPr>
          </a:p>
        </p:txBody>
      </p:sp>
      <p:sp>
        <p:nvSpPr>
          <p:cNvPr id="268" name="Google Shape;268;p3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2"/>
        <p:cNvGrpSpPr/>
        <p:nvPr/>
      </p:nvGrpSpPr>
      <p:grpSpPr>
        <a:xfrm>
          <a:off x="0" y="0"/>
          <a:ext cx="0" cy="0"/>
          <a:chOff x="0" y="0"/>
          <a:chExt cx="0" cy="0"/>
        </a:xfrm>
      </p:grpSpPr>
      <p:sp>
        <p:nvSpPr>
          <p:cNvPr id="273" name="Google Shape;273;p39"/>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solidFill>
                  <a:srgbClr val="666666"/>
                </a:solidFill>
                <a:latin typeface="Lato Light"/>
                <a:ea typeface="Lato Light"/>
                <a:cs typeface="Lato Light"/>
                <a:sym typeface="Lato Light"/>
              </a:rPr>
              <a:t>SlidesCarnival icons are editable shapes. </a:t>
            </a:r>
            <a:endParaRPr sz="900">
              <a:solidFill>
                <a:srgbClr val="666666"/>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endParaRPr sz="900">
              <a:solidFill>
                <a:srgbClr val="666666"/>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r>
              <a:rPr lang="en" sz="900">
                <a:solidFill>
                  <a:srgbClr val="666666"/>
                </a:solidFill>
                <a:latin typeface="Lato Light"/>
                <a:ea typeface="Lato Light"/>
                <a:cs typeface="Lato Light"/>
                <a:sym typeface="Lato Light"/>
              </a:rPr>
              <a:t>This means that you can:</a:t>
            </a:r>
            <a:endParaRPr sz="900">
              <a:solidFill>
                <a:srgbClr val="666666"/>
              </a:solidFill>
              <a:latin typeface="Lato Light"/>
              <a:ea typeface="Lato Light"/>
              <a:cs typeface="Lato Light"/>
              <a:sym typeface="Lato Light"/>
            </a:endParaRPr>
          </a:p>
          <a:p>
            <a:pPr marL="457200" lvl="0" indent="-285750" rtl="0">
              <a:spcBef>
                <a:spcPts val="0"/>
              </a:spcBef>
              <a:spcAft>
                <a:spcPts val="0"/>
              </a:spcAft>
              <a:buClr>
                <a:srgbClr val="666666"/>
              </a:buClr>
              <a:buSzPts val="900"/>
              <a:buFont typeface="Lato Light"/>
              <a:buChar char="●"/>
            </a:pPr>
            <a:r>
              <a:rPr lang="en" sz="900">
                <a:solidFill>
                  <a:srgbClr val="666666"/>
                </a:solidFill>
                <a:latin typeface="Lato Light"/>
                <a:ea typeface="Lato Light"/>
                <a:cs typeface="Lato Light"/>
                <a:sym typeface="Lato Light"/>
              </a:rPr>
              <a:t>Resize them without losing quality.</a:t>
            </a:r>
            <a:endParaRPr sz="900">
              <a:solidFill>
                <a:srgbClr val="666666"/>
              </a:solidFill>
              <a:latin typeface="Lato Light"/>
              <a:ea typeface="Lato Light"/>
              <a:cs typeface="Lato Light"/>
              <a:sym typeface="Lato Light"/>
            </a:endParaRPr>
          </a:p>
          <a:p>
            <a:pPr marL="457200" lvl="0" indent="-285750" rtl="0">
              <a:spcBef>
                <a:spcPts val="0"/>
              </a:spcBef>
              <a:spcAft>
                <a:spcPts val="0"/>
              </a:spcAft>
              <a:buClr>
                <a:srgbClr val="666666"/>
              </a:buClr>
              <a:buSzPts val="900"/>
              <a:buFont typeface="Lato Light"/>
              <a:buChar char="●"/>
            </a:pPr>
            <a:r>
              <a:rPr lang="en" sz="900">
                <a:solidFill>
                  <a:srgbClr val="666666"/>
                </a:solidFill>
                <a:latin typeface="Lato Light"/>
                <a:ea typeface="Lato Light"/>
                <a:cs typeface="Lato Light"/>
                <a:sym typeface="Lato Light"/>
              </a:rPr>
              <a:t>Change fill color and opacity.</a:t>
            </a:r>
            <a:endParaRPr sz="900">
              <a:solidFill>
                <a:srgbClr val="666666"/>
              </a:solidFill>
              <a:latin typeface="Lato Light"/>
              <a:ea typeface="Lato Light"/>
              <a:cs typeface="Lato Light"/>
              <a:sym typeface="Lato Light"/>
            </a:endParaRPr>
          </a:p>
          <a:p>
            <a:pPr marL="0" lvl="0" indent="0" rtl="0">
              <a:spcBef>
                <a:spcPts val="0"/>
              </a:spcBef>
              <a:spcAft>
                <a:spcPts val="0"/>
              </a:spcAft>
              <a:buNone/>
            </a:pPr>
            <a:endParaRPr sz="900">
              <a:solidFill>
                <a:srgbClr val="666666"/>
              </a:solidFill>
              <a:latin typeface="Lato Light"/>
              <a:ea typeface="Lato Light"/>
              <a:cs typeface="Lato Light"/>
              <a:sym typeface="Lato Light"/>
            </a:endParaRPr>
          </a:p>
          <a:p>
            <a:pPr marL="0" lvl="0" indent="0" rtl="0">
              <a:spcBef>
                <a:spcPts val="0"/>
              </a:spcBef>
              <a:spcAft>
                <a:spcPts val="0"/>
              </a:spcAft>
              <a:buNone/>
            </a:pPr>
            <a:r>
              <a:rPr lang="en" sz="900">
                <a:solidFill>
                  <a:srgbClr val="666666"/>
                </a:solidFill>
                <a:latin typeface="Lato Light"/>
                <a:ea typeface="Lato Light"/>
                <a:cs typeface="Lato Light"/>
                <a:sym typeface="Lato Light"/>
              </a:rPr>
              <a:t>Isn’t that nice? :)</a:t>
            </a:r>
            <a:endParaRPr sz="900">
              <a:solidFill>
                <a:srgbClr val="666666"/>
              </a:solidFill>
              <a:latin typeface="Lato Light"/>
              <a:ea typeface="Lato Light"/>
              <a:cs typeface="Lato Light"/>
              <a:sym typeface="Lato Light"/>
            </a:endParaRPr>
          </a:p>
          <a:p>
            <a:pPr marL="0" lvl="0" indent="0" rtl="0">
              <a:spcBef>
                <a:spcPts val="0"/>
              </a:spcBef>
              <a:spcAft>
                <a:spcPts val="0"/>
              </a:spcAft>
              <a:buNone/>
            </a:pPr>
            <a:endParaRPr sz="900">
              <a:solidFill>
                <a:srgbClr val="666666"/>
              </a:solidFill>
              <a:latin typeface="Lato Light"/>
              <a:ea typeface="Lato Light"/>
              <a:cs typeface="Lato Light"/>
              <a:sym typeface="Lato Light"/>
            </a:endParaRPr>
          </a:p>
          <a:p>
            <a:pPr marL="0" lvl="0" indent="0" rtl="0">
              <a:spcBef>
                <a:spcPts val="0"/>
              </a:spcBef>
              <a:spcAft>
                <a:spcPts val="0"/>
              </a:spcAft>
              <a:buNone/>
            </a:pPr>
            <a:r>
              <a:rPr lang="en" sz="900">
                <a:solidFill>
                  <a:srgbClr val="666666"/>
                </a:solidFill>
                <a:latin typeface="Lato Light"/>
                <a:ea typeface="Lato Light"/>
                <a:cs typeface="Lato Light"/>
                <a:sym typeface="Lato Light"/>
              </a:rPr>
              <a:t>Examples:</a:t>
            </a:r>
            <a:endParaRPr sz="900">
              <a:solidFill>
                <a:srgbClr val="666666"/>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endParaRPr sz="900">
              <a:solidFill>
                <a:srgbClr val="666666"/>
              </a:solidFill>
              <a:latin typeface="Lato Light"/>
              <a:ea typeface="Lato Light"/>
              <a:cs typeface="Lato Light"/>
              <a:sym typeface="Lato Light"/>
            </a:endParaRPr>
          </a:p>
          <a:p>
            <a:pPr marL="0" lvl="0" indent="0" rtl="0">
              <a:spcBef>
                <a:spcPts val="0"/>
              </a:spcBef>
              <a:spcAft>
                <a:spcPts val="0"/>
              </a:spcAft>
              <a:buNone/>
            </a:pPr>
            <a:endParaRPr sz="900">
              <a:solidFill>
                <a:srgbClr val="666666"/>
              </a:solidFill>
              <a:latin typeface="Lato Light"/>
              <a:ea typeface="Lato Light"/>
              <a:cs typeface="Lato Light"/>
              <a:sym typeface="Lato Light"/>
            </a:endParaRPr>
          </a:p>
        </p:txBody>
      </p:sp>
      <p:sp>
        <p:nvSpPr>
          <p:cNvPr id="274" name="Google Shape;274;p39"/>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Google Shape;275;p39"/>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Google Shape;276;p39"/>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Google Shape;277;p39"/>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Google Shape;278;p39"/>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Google Shape;279;p39"/>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Google Shape;280;p39"/>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Google Shape;281;p39"/>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Google Shape;282;p39"/>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Google Shape;283;p39"/>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Google Shape;284;p39"/>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Google Shape;285;p39"/>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Google Shape;286;p39"/>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Google Shape;287;p39"/>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Google Shape;288;p39"/>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Google Shape;289;p39"/>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Google Shape;290;p39"/>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Google Shape;291;p39"/>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Google Shape;292;p39"/>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Google Shape;293;p39"/>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Google Shape;294;p39"/>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Google Shape;295;p39"/>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Google Shape;296;p39"/>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Google Shape;297;p39"/>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Google Shape;298;p39"/>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Google Shape;299;p39"/>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Google Shape;300;p39"/>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Google Shape;301;p39"/>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Google Shape;302;p39"/>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Google Shape;303;p39"/>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Google Shape;304;p39"/>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Google Shape;305;p39"/>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Google Shape;306;p39"/>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Google Shape;307;p39"/>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Google Shape;308;p39"/>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Google Shape;309;p39"/>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Google Shape;310;p39"/>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Google Shape;311;p39"/>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Google Shape;312;p39"/>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Google Shape;313;p39"/>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Google Shape;314;p39"/>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Google Shape;315;p39"/>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Google Shape;316;p39"/>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Google Shape;317;p39"/>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Google Shape;318;p39"/>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Google Shape;319;p39"/>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Google Shape;320;p39"/>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Google Shape;321;p39"/>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Google Shape;322;p39"/>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Google Shape;323;p39"/>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Google Shape;324;p39"/>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Google Shape;325;p39"/>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Google Shape;326;p39"/>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Google Shape;327;p39"/>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Google Shape;328;p39"/>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Google Shape;329;p39"/>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Google Shape;330;p39"/>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Google Shape;331;p39"/>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Google Shape;332;p39"/>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Google Shape;333;p39"/>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Google Shape;334;p39"/>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Google Shape;335;p39"/>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Google Shape;336;p39"/>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Google Shape;337;p39"/>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Google Shape;338;p39"/>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Google Shape;339;p39"/>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Google Shape;340;p39"/>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Google Shape;341;p39"/>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Google Shape;342;p39"/>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Google Shape;343;p39"/>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Google Shape;344;p39"/>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Google Shape;345;p39"/>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Google Shape;346;p39"/>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Google Shape;347;p39"/>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Google Shape;348;p39"/>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Google Shape;349;p39"/>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Google Shape;350;p39"/>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Google Shape;351;p39"/>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Google Shape;352;p39"/>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Google Shape;353;p39"/>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Google Shape;354;p39"/>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Google Shape;355;p39"/>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Google Shape;356;p39"/>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Google Shape;357;p39"/>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07376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0"/>
          <p:cNvSpPr txBox="1"/>
          <p:nvPr/>
        </p:nvSpPr>
        <p:spPr>
          <a:xfrm>
            <a:off x="2240050" y="914275"/>
            <a:ext cx="6676800" cy="138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Now you can use any emoji as an icon!</a:t>
            </a:r>
            <a:endParaRPr>
              <a:solidFill>
                <a:srgbClr val="FFFFFF"/>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And of course it resizes without losing quality and you can change the color.</a:t>
            </a:r>
            <a:endParaRPr>
              <a:solidFill>
                <a:srgbClr val="FFFFFF"/>
              </a:solidFill>
              <a:latin typeface="Lato Light"/>
              <a:ea typeface="Lato Light"/>
              <a:cs typeface="Lato Light"/>
              <a:sym typeface="Lato Light"/>
            </a:endParaRPr>
          </a:p>
          <a:p>
            <a:pPr marL="0" lvl="0" indent="0" rtl="0">
              <a:spcBef>
                <a:spcPts val="0"/>
              </a:spcBef>
              <a:spcAft>
                <a:spcPts val="0"/>
              </a:spcAft>
              <a:buNone/>
            </a:pPr>
            <a:endParaRPr>
              <a:solidFill>
                <a:srgbClr val="FFFFFF"/>
              </a:solidFill>
              <a:latin typeface="Lato Light"/>
              <a:ea typeface="Lato Light"/>
              <a:cs typeface="Lato Light"/>
              <a:sym typeface="Lato Light"/>
            </a:endParaRPr>
          </a:p>
          <a:p>
            <a:pPr marL="0" lvl="0" indent="0">
              <a:spcBef>
                <a:spcPts val="0"/>
              </a:spcBef>
              <a:spcAft>
                <a:spcPts val="0"/>
              </a:spcAft>
              <a:buNone/>
            </a:pPr>
            <a:r>
              <a:rPr lang="en">
                <a:solidFill>
                  <a:srgbClr val="FFFFFF"/>
                </a:solidFill>
                <a:latin typeface="Lato Light"/>
                <a:ea typeface="Lato Light"/>
                <a:cs typeface="Lato Light"/>
                <a:sym typeface="Lato Light"/>
              </a:rPr>
              <a:t>How? Follow Google instructions </a:t>
            </a:r>
            <a:r>
              <a:rPr lang="en" u="sng">
                <a:solidFill>
                  <a:srgbClr val="FFFFFF"/>
                </a:solidFill>
                <a:latin typeface="Lato Light"/>
                <a:ea typeface="Lato Light"/>
                <a:cs typeface="Lato Light"/>
                <a:sym typeface="Lato Light"/>
                <a:hlinkClick r:id="rId4"/>
              </a:rPr>
              <a:t>https://twitter.com/googledocs/status/730087240156643328</a:t>
            </a:r>
            <a:endParaRPr>
              <a:solidFill>
                <a:srgbClr val="FFFFFF"/>
              </a:solidFill>
              <a:latin typeface="Lato Light"/>
              <a:ea typeface="Lato Light"/>
              <a:cs typeface="Lato Light"/>
              <a:sym typeface="Lato Light"/>
            </a:endParaRPr>
          </a:p>
          <a:p>
            <a:pPr marL="0" lvl="0" indent="0" rtl="0">
              <a:spcBef>
                <a:spcPts val="0"/>
              </a:spcBef>
              <a:spcAft>
                <a:spcPts val="0"/>
              </a:spcAft>
              <a:buNone/>
            </a:pPr>
            <a:endParaRPr>
              <a:solidFill>
                <a:srgbClr val="FFFFFF"/>
              </a:solidFill>
              <a:latin typeface="Lato Light"/>
              <a:ea typeface="Lato Light"/>
              <a:cs typeface="Lato Light"/>
              <a:sym typeface="Lato Light"/>
            </a:endParaRPr>
          </a:p>
          <a:p>
            <a:pPr marL="0" lvl="0" indent="0" rtl="0">
              <a:spcBef>
                <a:spcPts val="0"/>
              </a:spcBef>
              <a:spcAft>
                <a:spcPts val="0"/>
              </a:spcAft>
              <a:buNone/>
            </a:pPr>
            <a:endParaRPr>
              <a:solidFill>
                <a:srgbClr val="FFFFFF"/>
              </a:solidFill>
              <a:latin typeface="Lato Light"/>
              <a:ea typeface="Lato Light"/>
              <a:cs typeface="Lato Light"/>
              <a:sym typeface="Lato Light"/>
            </a:endParaRPr>
          </a:p>
          <a:p>
            <a:pPr marL="0" lvl="0" indent="0" rtl="0">
              <a:spcBef>
                <a:spcPts val="0"/>
              </a:spcBef>
              <a:spcAft>
                <a:spcPts val="0"/>
              </a:spcAft>
              <a:buClr>
                <a:schemeClr val="dk1"/>
              </a:buClr>
              <a:buSzPts val="1100"/>
              <a:buFont typeface="Arial"/>
              <a:buNone/>
            </a:pPr>
            <a:endParaRPr>
              <a:solidFill>
                <a:srgbClr val="FFFFFF"/>
              </a:solidFill>
              <a:latin typeface="Lato Light"/>
              <a:ea typeface="Lato Light"/>
              <a:cs typeface="Lato Light"/>
              <a:sym typeface="Lato Light"/>
            </a:endParaRPr>
          </a:p>
          <a:p>
            <a:pPr marL="0" lvl="0" indent="0" rtl="0">
              <a:spcBef>
                <a:spcPts val="0"/>
              </a:spcBef>
              <a:spcAft>
                <a:spcPts val="0"/>
              </a:spcAft>
              <a:buNone/>
            </a:pPr>
            <a:endParaRPr>
              <a:solidFill>
                <a:srgbClr val="FFFFFF"/>
              </a:solidFill>
              <a:latin typeface="Lato Light"/>
              <a:ea typeface="Lato Light"/>
              <a:cs typeface="Lato Light"/>
              <a:sym typeface="Lato Light"/>
            </a:endParaRPr>
          </a:p>
        </p:txBody>
      </p:sp>
      <p:sp>
        <p:nvSpPr>
          <p:cNvPr id="363" name="Google Shape;363;p40"/>
          <p:cNvSpPr txBox="1"/>
          <p:nvPr/>
        </p:nvSpPr>
        <p:spPr>
          <a:xfrm>
            <a:off x="884300" y="2374250"/>
            <a:ext cx="7327500" cy="2570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 sz="3600">
                <a:latin typeface="Lato Light"/>
                <a:ea typeface="Lato Light"/>
                <a:cs typeface="Lato Light"/>
                <a:sym typeface="Lato Light"/>
              </a:rPr>
              <a:t>✋👆👉👍👤👦👧👨👩👪💃🏃💑❤😂😉😋😒😭👶😸🐟🍒🍔💣📌📖🔨🎃🎈🎨🏈🏰🌏🔌🔑</a:t>
            </a:r>
            <a:r>
              <a:rPr lang="en" sz="2400">
                <a:solidFill>
                  <a:srgbClr val="FFFFFF"/>
                </a:solidFill>
                <a:highlight>
                  <a:srgbClr val="990000"/>
                </a:highlight>
                <a:latin typeface="Lato Light"/>
                <a:ea typeface="Lato Light"/>
                <a:cs typeface="Lato Light"/>
                <a:sym typeface="Lato Light"/>
              </a:rPr>
              <a:t> and many more...</a:t>
            </a:r>
            <a:endParaRPr sz="2400">
              <a:solidFill>
                <a:srgbClr val="FFFFFF"/>
              </a:solidFill>
              <a:highlight>
                <a:srgbClr val="990000"/>
              </a:highlight>
              <a:latin typeface="Lato Light"/>
              <a:ea typeface="Lato Light"/>
              <a:cs typeface="Lato Light"/>
              <a:sym typeface="Lato Light"/>
            </a:endParaRPr>
          </a:p>
        </p:txBody>
      </p:sp>
      <p:sp>
        <p:nvSpPr>
          <p:cNvPr id="364" name="Google Shape;364;p40"/>
          <p:cNvSpPr txBox="1"/>
          <p:nvPr/>
        </p:nvSpPr>
        <p:spPr>
          <a:xfrm>
            <a:off x="725175" y="856414"/>
            <a:ext cx="1440600" cy="12960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chemeClr val="dk1"/>
              </a:buClr>
              <a:buSzPts val="1100"/>
              <a:buFont typeface="Arial"/>
              <a:buNone/>
            </a:pPr>
            <a:r>
              <a:rPr lang="en" sz="9600">
                <a:solidFill>
                  <a:srgbClr val="FFFFFF"/>
                </a:solidFill>
              </a:rPr>
              <a:t>😉</a:t>
            </a:r>
            <a:endParaRPr sz="9600">
              <a:solidFill>
                <a:srgbClr val="FFFFFF"/>
              </a:solidFill>
            </a:endParaRPr>
          </a:p>
        </p:txBody>
      </p:sp>
      <p:sp>
        <p:nvSpPr>
          <p:cNvPr id="365" name="Google Shape;365;p40"/>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999999"/>
                </a:solidFill>
              </a:rPr>
              <a:t>48</a:t>
            </a:fld>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D0222-527D-4657-951B-47A62DB057FD}"/>
              </a:ext>
            </a:extLst>
          </p:cNvPr>
          <p:cNvSpPr>
            <a:spLocks noGrp="1"/>
          </p:cNvSpPr>
          <p:nvPr>
            <p:ph type="title"/>
          </p:nvPr>
        </p:nvSpPr>
        <p:spPr/>
        <p:txBody>
          <a:bodyPr/>
          <a:lstStyle/>
          <a:p>
            <a:r>
              <a:rPr lang="en-US" altLang="zh-CN" dirty="0"/>
              <a:t>TPU</a:t>
            </a:r>
            <a:endParaRPr lang="zh-CN" altLang="en-US" dirty="0"/>
          </a:p>
        </p:txBody>
      </p:sp>
      <p:sp>
        <p:nvSpPr>
          <p:cNvPr id="3" name="文本占位符 2">
            <a:extLst>
              <a:ext uri="{FF2B5EF4-FFF2-40B4-BE49-F238E27FC236}">
                <a16:creationId xmlns:a16="http://schemas.microsoft.com/office/drawing/2014/main" id="{EA6BB8C0-D140-435D-96AC-5DA8386A6A43}"/>
              </a:ext>
            </a:extLst>
          </p:cNvPr>
          <p:cNvSpPr>
            <a:spLocks noGrp="1"/>
          </p:cNvSpPr>
          <p:nvPr>
            <p:ph type="body" idx="1"/>
          </p:nvPr>
        </p:nvSpPr>
        <p:spPr>
          <a:xfrm>
            <a:off x="457199" y="2244400"/>
            <a:ext cx="6104965" cy="2605200"/>
          </a:xfrm>
        </p:spPr>
        <p:txBody>
          <a:bodyPr/>
          <a:lstStyle/>
          <a:p>
            <a:r>
              <a:rPr lang="en-US" altLang="zh-CN" dirty="0"/>
              <a:t>TPU stands for Tensor Processing Unit.</a:t>
            </a:r>
          </a:p>
          <a:p>
            <a:r>
              <a:rPr lang="en-US" altLang="zh-CN" dirty="0"/>
              <a:t>Google developed TPU specifically for AI Training.</a:t>
            </a:r>
          </a:p>
          <a:p>
            <a:r>
              <a:rPr lang="en-US" altLang="zh-CN" dirty="0"/>
              <a:t>NVIDIA also put “Tensor Cores” into their newest Turing and Volta architecture GPU.</a:t>
            </a:r>
          </a:p>
          <a:p>
            <a:endParaRPr lang="en-US" altLang="zh-CN" dirty="0"/>
          </a:p>
          <a:p>
            <a:r>
              <a:rPr lang="en-US" altLang="zh-CN" dirty="0"/>
              <a:t>Top: NVIDIA “Turing” GPU </a:t>
            </a:r>
          </a:p>
          <a:p>
            <a:r>
              <a:rPr lang="en-US" altLang="zh-CN" dirty="0"/>
              <a:t>Bottom: A Google TPU.</a:t>
            </a:r>
            <a:endParaRPr lang="zh-CN" altLang="en-US" dirty="0"/>
          </a:p>
        </p:txBody>
      </p:sp>
      <p:sp>
        <p:nvSpPr>
          <p:cNvPr id="4" name="灯片编号占位符 3">
            <a:extLst>
              <a:ext uri="{FF2B5EF4-FFF2-40B4-BE49-F238E27FC236}">
                <a16:creationId xmlns:a16="http://schemas.microsoft.com/office/drawing/2014/main" id="{50BEAFEE-8DA9-42D4-B62F-B7F517238C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1028" name="Picture 4" descr="Image result for TPU">
            <a:extLst>
              <a:ext uri="{FF2B5EF4-FFF2-40B4-BE49-F238E27FC236}">
                <a16:creationId xmlns:a16="http://schemas.microsoft.com/office/drawing/2014/main" id="{238B5E0A-9D25-4889-9BFF-D581675FA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383" y="2588685"/>
            <a:ext cx="2839617" cy="22989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65C7770-D9ED-42A8-9BFC-0648ABF157DB}"/>
              </a:ext>
            </a:extLst>
          </p:cNvPr>
          <p:cNvSpPr txBox="1"/>
          <p:nvPr/>
        </p:nvSpPr>
        <p:spPr>
          <a:xfrm>
            <a:off x="504264" y="4821030"/>
            <a:ext cx="7770076" cy="230832"/>
          </a:xfrm>
          <a:prstGeom prst="rect">
            <a:avLst/>
          </a:prstGeom>
          <a:noFill/>
        </p:spPr>
        <p:txBody>
          <a:bodyPr wrap="none" rtlCol="0">
            <a:spAutoFit/>
          </a:bodyPr>
          <a:lstStyle/>
          <a:p>
            <a:r>
              <a:rPr lang="en-US" altLang="zh-CN" sz="900" dirty="0"/>
              <a:t>Image Credit: https://techcrunch.com/2018/07/25/google-is-making-a-fast-specialized-tpu-chip-for-edge-devices-and-a-suite-of-services-to-support-it/</a:t>
            </a:r>
            <a:endParaRPr lang="zh-CN" altLang="en-US" sz="900" dirty="0"/>
          </a:p>
        </p:txBody>
      </p:sp>
      <p:pic>
        <p:nvPicPr>
          <p:cNvPr id="6" name="图片 5">
            <a:extLst>
              <a:ext uri="{FF2B5EF4-FFF2-40B4-BE49-F238E27FC236}">
                <a16:creationId xmlns:a16="http://schemas.microsoft.com/office/drawing/2014/main" id="{6498CC61-5095-428C-9921-9C879E3D0B65}"/>
              </a:ext>
            </a:extLst>
          </p:cNvPr>
          <p:cNvPicPr>
            <a:picLocks noChangeAspect="1"/>
          </p:cNvPicPr>
          <p:nvPr/>
        </p:nvPicPr>
        <p:blipFill rotWithShape="1">
          <a:blip r:embed="rId3"/>
          <a:srcRect t="5944" r="20121" b="15872"/>
          <a:stretch/>
        </p:blipFill>
        <p:spPr>
          <a:xfrm>
            <a:off x="5385547" y="1808"/>
            <a:ext cx="3758453" cy="2447274"/>
          </a:xfrm>
          <a:prstGeom prst="rect">
            <a:avLst/>
          </a:prstGeom>
        </p:spPr>
      </p:pic>
      <p:sp>
        <p:nvSpPr>
          <p:cNvPr id="7" name="矩形 6">
            <a:extLst>
              <a:ext uri="{FF2B5EF4-FFF2-40B4-BE49-F238E27FC236}">
                <a16:creationId xmlns:a16="http://schemas.microsoft.com/office/drawing/2014/main" id="{A7FC11A1-3B6B-4796-A4F7-003071C15DF1}"/>
              </a:ext>
            </a:extLst>
          </p:cNvPr>
          <p:cNvSpPr/>
          <p:nvPr/>
        </p:nvSpPr>
        <p:spPr>
          <a:xfrm>
            <a:off x="5689473" y="1519518"/>
            <a:ext cx="1995521" cy="795894"/>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30" name="Picture 6" descr="Related image">
            <a:extLst>
              <a:ext uri="{FF2B5EF4-FFF2-40B4-BE49-F238E27FC236}">
                <a16:creationId xmlns:a16="http://schemas.microsoft.com/office/drawing/2014/main" id="{75CF190B-F360-4CFD-AAB0-E698A89FD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9" t="10492" r="69298" b="9490"/>
          <a:stretch/>
        </p:blipFill>
        <p:spPr bwMode="auto">
          <a:xfrm>
            <a:off x="5479172" y="60473"/>
            <a:ext cx="420601" cy="46685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76B0F465-8558-4375-BA2C-13FCBA838682}"/>
              </a:ext>
            </a:extLst>
          </p:cNvPr>
          <p:cNvSpPr/>
          <p:nvPr/>
        </p:nvSpPr>
        <p:spPr>
          <a:xfrm>
            <a:off x="6770594" y="2891510"/>
            <a:ext cx="811701" cy="54223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35250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73DD9-77B9-48BA-A14B-1114EDB928E3}"/>
              </a:ext>
            </a:extLst>
          </p:cNvPr>
          <p:cNvSpPr>
            <a:spLocks noGrp="1"/>
          </p:cNvSpPr>
          <p:nvPr>
            <p:ph type="title"/>
          </p:nvPr>
        </p:nvSpPr>
        <p:spPr/>
        <p:txBody>
          <a:bodyPr/>
          <a:lstStyle/>
          <a:p>
            <a:r>
              <a:rPr lang="en-US" altLang="zh-CN" dirty="0"/>
              <a:t>Processor</a:t>
            </a:r>
            <a:br>
              <a:rPr lang="en-US" altLang="zh-CN" dirty="0"/>
            </a:br>
            <a:r>
              <a:rPr lang="en-US" altLang="zh-CN" sz="1800" dirty="0"/>
              <a:t>TensorFlow runs on three type of processors: </a:t>
            </a:r>
            <a:br>
              <a:rPr lang="en-US" altLang="zh-CN" sz="1800" dirty="0"/>
            </a:br>
            <a:r>
              <a:rPr lang="en-US" altLang="zh-CN" sz="1800" dirty="0"/>
              <a:t>CPU, GPU, and TPU.</a:t>
            </a:r>
            <a:endParaRPr lang="zh-CN" altLang="en-US" dirty="0"/>
          </a:p>
        </p:txBody>
      </p:sp>
      <p:sp>
        <p:nvSpPr>
          <p:cNvPr id="3" name="文本占位符 2">
            <a:extLst>
              <a:ext uri="{FF2B5EF4-FFF2-40B4-BE49-F238E27FC236}">
                <a16:creationId xmlns:a16="http://schemas.microsoft.com/office/drawing/2014/main" id="{53BDEC89-5B99-420E-BAB9-9D5480BDE1C3}"/>
              </a:ext>
            </a:extLst>
          </p:cNvPr>
          <p:cNvSpPr>
            <a:spLocks noGrp="1"/>
          </p:cNvSpPr>
          <p:nvPr>
            <p:ph type="body" idx="1"/>
          </p:nvPr>
        </p:nvSpPr>
        <p:spPr/>
        <p:txBody>
          <a:bodyPr/>
          <a:lstStyle/>
          <a:p>
            <a:r>
              <a:rPr lang="en-US" altLang="zh-CN" dirty="0"/>
              <a:t>TensorFlow can run on a Central Processing Unit(CPU) that every computer has.</a:t>
            </a:r>
            <a:endParaRPr lang="zh-CN" altLang="en-US" dirty="0"/>
          </a:p>
        </p:txBody>
      </p:sp>
      <p:sp>
        <p:nvSpPr>
          <p:cNvPr id="4" name="文本占位符 3">
            <a:extLst>
              <a:ext uri="{FF2B5EF4-FFF2-40B4-BE49-F238E27FC236}">
                <a16:creationId xmlns:a16="http://schemas.microsoft.com/office/drawing/2014/main" id="{0608045A-E304-4A4B-97B9-B2D0C4742D5B}"/>
              </a:ext>
            </a:extLst>
          </p:cNvPr>
          <p:cNvSpPr>
            <a:spLocks noGrp="1"/>
          </p:cNvSpPr>
          <p:nvPr>
            <p:ph type="body" idx="2"/>
          </p:nvPr>
        </p:nvSpPr>
        <p:spPr/>
        <p:txBody>
          <a:bodyPr/>
          <a:lstStyle/>
          <a:p>
            <a:r>
              <a:rPr lang="en-US" altLang="zh-CN" dirty="0"/>
              <a:t>GPU stands for Graphic Processing Unit. GPU has a lot of small computing cores, and can boost up the training speed by running them simultaneously in every small core.</a:t>
            </a:r>
            <a:endParaRPr lang="zh-CN" altLang="en-US" dirty="0"/>
          </a:p>
        </p:txBody>
      </p:sp>
      <p:sp>
        <p:nvSpPr>
          <p:cNvPr id="5" name="文本占位符 4">
            <a:extLst>
              <a:ext uri="{FF2B5EF4-FFF2-40B4-BE49-F238E27FC236}">
                <a16:creationId xmlns:a16="http://schemas.microsoft.com/office/drawing/2014/main" id="{AA735A62-E0EE-46E6-983A-8702AFAEEF60}"/>
              </a:ext>
            </a:extLst>
          </p:cNvPr>
          <p:cNvSpPr>
            <a:spLocks noGrp="1"/>
          </p:cNvSpPr>
          <p:nvPr>
            <p:ph type="body" idx="3"/>
          </p:nvPr>
        </p:nvSpPr>
        <p:spPr>
          <a:xfrm>
            <a:off x="4340497" y="2312475"/>
            <a:ext cx="2214726" cy="2613300"/>
          </a:xfrm>
        </p:spPr>
        <p:txBody>
          <a:bodyPr/>
          <a:lstStyle/>
          <a:p>
            <a:r>
              <a:rPr lang="en-US" altLang="zh-CN" dirty="0"/>
              <a:t>TPU stands for Tensor Processing Unit, which is a chip Google developed specifically for Machine Learning. However, the new NVIDIA Turing and Volta GPU cards also have ‘Tensor Core’ for tensor computing. </a:t>
            </a:r>
            <a:endParaRPr lang="zh-CN" altLang="en-US" dirty="0"/>
          </a:p>
        </p:txBody>
      </p:sp>
      <p:sp>
        <p:nvSpPr>
          <p:cNvPr id="6" name="灯片编号占位符 5">
            <a:extLst>
              <a:ext uri="{FF2B5EF4-FFF2-40B4-BE49-F238E27FC236}">
                <a16:creationId xmlns:a16="http://schemas.microsoft.com/office/drawing/2014/main" id="{01776645-4BF3-4CEB-A33F-2C88166A12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15986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2</a:t>
            </a:r>
            <a:r>
              <a:rPr lang="en-US" altLang="zh-CN" dirty="0"/>
              <a:t>: </a:t>
            </a:r>
            <a:br>
              <a:rPr lang="en-US" altLang="zh-CN" dirty="0"/>
            </a:br>
            <a:r>
              <a:rPr lang="en-US" altLang="zh-CN" dirty="0"/>
              <a:t>Platform: </a:t>
            </a:r>
            <a:br>
              <a:rPr lang="en-US" altLang="zh-CN" dirty="0"/>
            </a:br>
            <a:r>
              <a:rPr lang="en-US" altLang="zh-CN" dirty="0"/>
              <a:t>Personal Computing</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85100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E3A7-5E2B-47C0-A009-B5F3AED0A896}"/>
              </a:ext>
            </a:extLst>
          </p:cNvPr>
          <p:cNvSpPr>
            <a:spLocks noGrp="1"/>
          </p:cNvSpPr>
          <p:nvPr>
            <p:ph type="title"/>
          </p:nvPr>
        </p:nvSpPr>
        <p:spPr/>
        <p:txBody>
          <a:bodyPr/>
          <a:lstStyle/>
          <a:p>
            <a:r>
              <a:rPr lang="en-US" altLang="zh-CN" dirty="0"/>
              <a:t>Windows</a:t>
            </a:r>
            <a:endParaRPr lang="zh-CN" altLang="en-US" dirty="0"/>
          </a:p>
        </p:txBody>
      </p:sp>
      <p:sp>
        <p:nvSpPr>
          <p:cNvPr id="3" name="文本占位符 2">
            <a:extLst>
              <a:ext uri="{FF2B5EF4-FFF2-40B4-BE49-F238E27FC236}">
                <a16:creationId xmlns:a16="http://schemas.microsoft.com/office/drawing/2014/main" id="{B279A406-4E53-493D-9E4D-36D4C06E4ACF}"/>
              </a:ext>
            </a:extLst>
          </p:cNvPr>
          <p:cNvSpPr>
            <a:spLocks noGrp="1"/>
          </p:cNvSpPr>
          <p:nvPr>
            <p:ph type="body" idx="1"/>
          </p:nvPr>
        </p:nvSpPr>
        <p:spPr>
          <a:xfrm>
            <a:off x="457200" y="2244400"/>
            <a:ext cx="6454588" cy="2605200"/>
          </a:xfrm>
        </p:spPr>
        <p:txBody>
          <a:bodyPr/>
          <a:lstStyle/>
          <a:p>
            <a:r>
              <a:rPr lang="en-US" altLang="zh-CN" sz="1600" dirty="0"/>
              <a:t>Windows is the most used operating system in the world!</a:t>
            </a:r>
          </a:p>
          <a:p>
            <a:r>
              <a:rPr lang="en-US" altLang="zh-CN" sz="1600" dirty="0"/>
              <a:t>It is also the easiest OS for beginners comparing to Linux.</a:t>
            </a:r>
          </a:p>
          <a:p>
            <a:r>
              <a:rPr lang="en-US" altLang="zh-CN" sz="1600" dirty="0"/>
              <a:t>According to a Stack Overflow "Web Developer Survey Results 2018" survey, 49.4% developers use Windows as their work operating system[1].</a:t>
            </a:r>
          </a:p>
          <a:p>
            <a:r>
              <a:rPr lang="en-US" altLang="zh-CN" sz="1600" dirty="0"/>
              <a:t>This course is recorded using Windows 10!</a:t>
            </a:r>
            <a:endParaRPr lang="zh-CN" altLang="en-US" sz="1600" dirty="0"/>
          </a:p>
        </p:txBody>
      </p:sp>
      <p:sp>
        <p:nvSpPr>
          <p:cNvPr id="4" name="灯片编号占位符 3">
            <a:extLst>
              <a:ext uri="{FF2B5EF4-FFF2-40B4-BE49-F238E27FC236}">
                <a16:creationId xmlns:a16="http://schemas.microsoft.com/office/drawing/2014/main" id="{D7490920-ADAE-4C46-A97E-23144E0A67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pic>
        <p:nvPicPr>
          <p:cNvPr id="5" name="图片 4">
            <a:extLst>
              <a:ext uri="{FF2B5EF4-FFF2-40B4-BE49-F238E27FC236}">
                <a16:creationId xmlns:a16="http://schemas.microsoft.com/office/drawing/2014/main" id="{53705B22-E2A5-431F-B685-71C3620B4485}"/>
              </a:ext>
            </a:extLst>
          </p:cNvPr>
          <p:cNvPicPr>
            <a:picLocks noChangeAspect="1"/>
          </p:cNvPicPr>
          <p:nvPr/>
        </p:nvPicPr>
        <p:blipFill rotWithShape="1">
          <a:blip r:embed="rId2"/>
          <a:srcRect l="24185" r="25272"/>
          <a:stretch/>
        </p:blipFill>
        <p:spPr>
          <a:xfrm>
            <a:off x="4409347" y="657221"/>
            <a:ext cx="1559153" cy="1738327"/>
          </a:xfrm>
          <a:prstGeom prst="rect">
            <a:avLst/>
          </a:prstGeom>
        </p:spPr>
      </p:pic>
      <p:pic>
        <p:nvPicPr>
          <p:cNvPr id="6" name="图片 5">
            <a:extLst>
              <a:ext uri="{FF2B5EF4-FFF2-40B4-BE49-F238E27FC236}">
                <a16:creationId xmlns:a16="http://schemas.microsoft.com/office/drawing/2014/main" id="{7854A4DD-EF25-423D-8EDF-1AA34C569765}"/>
              </a:ext>
            </a:extLst>
          </p:cNvPr>
          <p:cNvPicPr>
            <a:picLocks noChangeAspect="1"/>
          </p:cNvPicPr>
          <p:nvPr/>
        </p:nvPicPr>
        <p:blipFill rotWithShape="1">
          <a:blip r:embed="rId3"/>
          <a:srcRect l="27132" r="25000"/>
          <a:stretch/>
        </p:blipFill>
        <p:spPr>
          <a:xfrm>
            <a:off x="3334871" y="1270812"/>
            <a:ext cx="1074476" cy="1013726"/>
          </a:xfrm>
          <a:prstGeom prst="rect">
            <a:avLst/>
          </a:prstGeom>
        </p:spPr>
      </p:pic>
      <p:sp>
        <p:nvSpPr>
          <p:cNvPr id="7" name="文本框 6">
            <a:extLst>
              <a:ext uri="{FF2B5EF4-FFF2-40B4-BE49-F238E27FC236}">
                <a16:creationId xmlns:a16="http://schemas.microsoft.com/office/drawing/2014/main" id="{00DD26AA-3C8E-4331-B0B2-31FA4837B846}"/>
              </a:ext>
            </a:extLst>
          </p:cNvPr>
          <p:cNvSpPr txBox="1"/>
          <p:nvPr/>
        </p:nvSpPr>
        <p:spPr>
          <a:xfrm>
            <a:off x="699181" y="4821030"/>
            <a:ext cx="5238935" cy="246221"/>
          </a:xfrm>
          <a:prstGeom prst="rect">
            <a:avLst/>
          </a:prstGeom>
          <a:noFill/>
        </p:spPr>
        <p:txBody>
          <a:bodyPr wrap="none" rtlCol="0">
            <a:spAutoFit/>
          </a:bodyPr>
          <a:lstStyle/>
          <a:p>
            <a:r>
              <a:rPr lang="en-US" altLang="zh-CN" sz="1000" dirty="0"/>
              <a:t>[1]: https://insights.stackoverflow.com/survey/2018/#development-environments-and-tools</a:t>
            </a:r>
            <a:endParaRPr lang="zh-CN" altLang="en-US" sz="1000" dirty="0"/>
          </a:p>
        </p:txBody>
      </p:sp>
    </p:spTree>
    <p:extLst>
      <p:ext uri="{BB962C8B-B14F-4D97-AF65-F5344CB8AC3E}">
        <p14:creationId xmlns:p14="http://schemas.microsoft.com/office/powerpoint/2010/main" val="313518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CD9BE-971F-41FD-A642-185DC42F5012}"/>
              </a:ext>
            </a:extLst>
          </p:cNvPr>
          <p:cNvSpPr>
            <a:spLocks noGrp="1"/>
          </p:cNvSpPr>
          <p:nvPr>
            <p:ph type="title"/>
          </p:nvPr>
        </p:nvSpPr>
        <p:spPr/>
        <p:txBody>
          <a:bodyPr/>
          <a:lstStyle/>
          <a:p>
            <a:r>
              <a:rPr lang="en-US" altLang="zh-CN" dirty="0"/>
              <a:t>Linux / macOS</a:t>
            </a:r>
            <a:endParaRPr lang="zh-CN" altLang="en-US" dirty="0"/>
          </a:p>
        </p:txBody>
      </p:sp>
      <p:sp>
        <p:nvSpPr>
          <p:cNvPr id="3" name="文本占位符 2">
            <a:extLst>
              <a:ext uri="{FF2B5EF4-FFF2-40B4-BE49-F238E27FC236}">
                <a16:creationId xmlns:a16="http://schemas.microsoft.com/office/drawing/2014/main" id="{A1677CFE-8424-4E6F-89FD-61516A295AE5}"/>
              </a:ext>
            </a:extLst>
          </p:cNvPr>
          <p:cNvSpPr>
            <a:spLocks noGrp="1"/>
          </p:cNvSpPr>
          <p:nvPr>
            <p:ph type="body" idx="1"/>
          </p:nvPr>
        </p:nvSpPr>
        <p:spPr/>
        <p:txBody>
          <a:bodyPr/>
          <a:lstStyle/>
          <a:p>
            <a:r>
              <a:rPr lang="en-US" altLang="zh-CN" sz="1600" dirty="0"/>
              <a:t>Linux has many distributions sharing the same Linux kernel, and the most popular one is Ubuntu. There are also others: </a:t>
            </a:r>
            <a:r>
              <a:rPr lang="en-US" altLang="zh-CN" sz="1600" dirty="0" err="1"/>
              <a:t>centOS</a:t>
            </a:r>
            <a:r>
              <a:rPr lang="en-US" altLang="zh-CN" sz="1600" dirty="0"/>
              <a:t>, Arch, Fedora, </a:t>
            </a:r>
          </a:p>
          <a:p>
            <a:r>
              <a:rPr lang="en-US" altLang="zh-CN" sz="1600" dirty="0"/>
              <a:t>macOS, along with many Linux distributions, uses a kernel (Unix) that is similar to the one used in Linux distributions.</a:t>
            </a:r>
          </a:p>
          <a:p>
            <a:r>
              <a:rPr lang="en-US" altLang="zh-CN" sz="1600" dirty="0"/>
              <a:t>About 27.4% developers use macOS, and about 23.0% developers use Linux.[1]</a:t>
            </a:r>
          </a:p>
        </p:txBody>
      </p:sp>
      <p:sp>
        <p:nvSpPr>
          <p:cNvPr id="4" name="灯片编号占位符 3">
            <a:extLst>
              <a:ext uri="{FF2B5EF4-FFF2-40B4-BE49-F238E27FC236}">
                <a16:creationId xmlns:a16="http://schemas.microsoft.com/office/drawing/2014/main" id="{7C658A83-9739-4270-AEF5-469F8EF494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pic>
        <p:nvPicPr>
          <p:cNvPr id="7" name="图片 6">
            <a:extLst>
              <a:ext uri="{FF2B5EF4-FFF2-40B4-BE49-F238E27FC236}">
                <a16:creationId xmlns:a16="http://schemas.microsoft.com/office/drawing/2014/main" id="{101B52CA-52AC-40E1-8E5C-29224A1D196A}"/>
              </a:ext>
            </a:extLst>
          </p:cNvPr>
          <p:cNvPicPr>
            <a:picLocks noChangeAspect="1"/>
          </p:cNvPicPr>
          <p:nvPr/>
        </p:nvPicPr>
        <p:blipFill>
          <a:blip r:embed="rId2"/>
          <a:stretch>
            <a:fillRect/>
          </a:stretch>
        </p:blipFill>
        <p:spPr>
          <a:xfrm>
            <a:off x="1691996" y="725054"/>
            <a:ext cx="2810380" cy="658768"/>
          </a:xfrm>
          <a:prstGeom prst="rect">
            <a:avLst/>
          </a:prstGeom>
        </p:spPr>
      </p:pic>
      <p:pic>
        <p:nvPicPr>
          <p:cNvPr id="2050" name="Picture 2" descr="Image result for linux">
            <a:extLst>
              <a:ext uri="{FF2B5EF4-FFF2-40B4-BE49-F238E27FC236}">
                <a16:creationId xmlns:a16="http://schemas.microsoft.com/office/drawing/2014/main" id="{4CB5602F-45E7-4265-94FA-923A2EF78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05" y="551638"/>
            <a:ext cx="690191" cy="81317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9E9F8231-A973-4E41-A8D1-54E0631799D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44" b="96094" l="2539" r="98438">
                        <a14:foregroundMark x1="42578" y1="8398" x2="42578" y2="8398"/>
                        <a14:foregroundMark x1="38086" y1="8398" x2="50977" y2="6836"/>
                        <a14:foregroundMark x1="44531" y1="3711" x2="51172" y2="2539"/>
                        <a14:foregroundMark x1="4688" y1="43750" x2="4688" y2="43750"/>
                        <a14:foregroundMark x1="6445" y1="39844" x2="3320" y2="48242"/>
                        <a14:foregroundMark x1="58984" y1="39648" x2="73047" y2="57813"/>
                        <a14:foregroundMark x1="73047" y1="57813" x2="73633" y2="60352"/>
                        <a14:foregroundMark x1="61523" y1="33984" x2="73633" y2="44336"/>
                        <a14:foregroundMark x1="73633" y1="44336" x2="81641" y2="58789"/>
                        <a14:foregroundMark x1="81641" y1="58789" x2="77539" y2="70313"/>
                        <a14:foregroundMark x1="77539" y1="70313" x2="52930" y2="86328"/>
                        <a14:foregroundMark x1="52930" y1="86328" x2="36914" y2="87891"/>
                        <a14:foregroundMark x1="36914" y1="87891" x2="31641" y2="69336"/>
                        <a14:foregroundMark x1="31641" y1="69336" x2="37109" y2="42188"/>
                        <a14:foregroundMark x1="37109" y1="42188" x2="40430" y2="37500"/>
                        <a14:foregroundMark x1="88672" y1="22656" x2="95703" y2="41797"/>
                        <a14:foregroundMark x1="95703" y1="41797" x2="97461" y2="62695"/>
                        <a14:foregroundMark x1="97461" y1="62695" x2="87500" y2="80469"/>
                        <a14:foregroundMark x1="87500" y1="80469" x2="70508" y2="93164"/>
                        <a14:foregroundMark x1="70508" y1="93164" x2="50586" y2="97266"/>
                        <a14:foregroundMark x1="50586" y1="97266" x2="39648" y2="97266"/>
                        <a14:foregroundMark x1="39648" y1="97266" x2="30469" y2="93164"/>
                        <a14:foregroundMark x1="30469" y1="93164" x2="23242" y2="77930"/>
                        <a14:foregroundMark x1="23242" y1="77930" x2="35742" y2="63672"/>
                        <a14:foregroundMark x1="90234" y1="25000" x2="97656" y2="55078"/>
                        <a14:foregroundMark x1="97656" y1="55078" x2="95508" y2="66211"/>
                        <a14:foregroundMark x1="95508" y1="66211" x2="93164" y2="70703"/>
                        <a14:foregroundMark x1="69336" y1="94531" x2="48242" y2="98047"/>
                        <a14:foregroundMark x1="48242" y1="98047" x2="37500" y2="96289"/>
                        <a14:foregroundMark x1="37500" y1="96289" x2="25000" y2="90039"/>
                        <a14:foregroundMark x1="90625" y1="25000" x2="97461" y2="43750"/>
                        <a14:foregroundMark x1="97461" y1="43750" x2="98438" y2="52539"/>
                        <a14:foregroundMark x1="88672" y1="21484" x2="63086" y2="5859"/>
                        <a14:foregroundMark x1="63086" y1="5859" x2="53906" y2="2344"/>
                        <a14:foregroundMark x1="53906" y1="2344" x2="33008" y2="4102"/>
                        <a14:foregroundMark x1="33008" y1="4102" x2="16406" y2="15820"/>
                        <a14:foregroundMark x1="16406" y1="15820" x2="9766" y2="23633"/>
                        <a14:foregroundMark x1="9766" y1="23633" x2="2539" y2="45508"/>
                      </a14:backgroundRemoval>
                    </a14:imgEffect>
                  </a14:imgLayer>
                </a14:imgProps>
              </a:ext>
            </a:extLst>
          </a:blip>
          <a:stretch>
            <a:fillRect/>
          </a:stretch>
        </p:blipFill>
        <p:spPr>
          <a:xfrm>
            <a:off x="3776017" y="811200"/>
            <a:ext cx="473526" cy="473526"/>
          </a:xfrm>
          <a:prstGeom prst="rect">
            <a:avLst/>
          </a:prstGeom>
        </p:spPr>
      </p:pic>
    </p:spTree>
    <p:extLst>
      <p:ext uri="{BB962C8B-B14F-4D97-AF65-F5344CB8AC3E}">
        <p14:creationId xmlns:p14="http://schemas.microsoft.com/office/powerpoint/2010/main" val="1080591023"/>
      </p:ext>
    </p:extLst>
  </p:cSld>
  <p:clrMapOvr>
    <a:masterClrMapping/>
  </p:clrMapOvr>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2196</Words>
  <Application>Microsoft Office PowerPoint</Application>
  <PresentationFormat>全屏显示(16:9)</PresentationFormat>
  <Paragraphs>294</Paragraphs>
  <Slides>48</Slides>
  <Notes>32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48</vt:i4>
      </vt:variant>
    </vt:vector>
  </HeadingPairs>
  <TitlesOfParts>
    <vt:vector size="53" baseType="lpstr">
      <vt:lpstr>Lato Hairline</vt:lpstr>
      <vt:lpstr>Lato Light</vt:lpstr>
      <vt:lpstr>宋体</vt:lpstr>
      <vt:lpstr>Arial</vt:lpstr>
      <vt:lpstr>Eglamour template</vt:lpstr>
      <vt:lpstr>TensorFlow EcoSystem</vt:lpstr>
      <vt:lpstr>Part 1: Processor</vt:lpstr>
      <vt:lpstr>CPU The computer used to record this course uses an intel i7-7700HQ CPU.</vt:lpstr>
      <vt:lpstr>GPU The computer used to record this course uses a NVIDIA GeForce GTX 1060 GPU.</vt:lpstr>
      <vt:lpstr>TPU</vt:lpstr>
      <vt:lpstr>Processor TensorFlow runs on three type of processors:  CPU, GPU, and TPU.</vt:lpstr>
      <vt:lpstr>Part 2:  Platform:  Personal Computing</vt:lpstr>
      <vt:lpstr>Windows</vt:lpstr>
      <vt:lpstr>Linux / macOS</vt:lpstr>
      <vt:lpstr>Platform:  Personal Computing</vt:lpstr>
      <vt:lpstr>Part 3:  Platform:  Mobile</vt:lpstr>
      <vt:lpstr>iOS</vt:lpstr>
      <vt:lpstr>Android</vt:lpstr>
      <vt:lpstr>Single-Chip Microcomputers</vt:lpstr>
      <vt:lpstr>Platform:  Mobile</vt:lpstr>
      <vt:lpstr>Part 4:  Cloud Computing (Optional)</vt:lpstr>
      <vt:lpstr>TensorFlow Distributed Execution Engine</vt:lpstr>
      <vt:lpstr>Amazon AWS</vt:lpstr>
      <vt:lpstr>Part 5:  Language</vt:lpstr>
      <vt:lpstr>END</vt:lpstr>
      <vt:lpstr>UNUSED SLIDES</vt:lpstr>
      <vt:lpstr>Instructions for use</vt:lpstr>
      <vt:lpstr>Hello!</vt:lpstr>
      <vt:lpstr>1. Transition headline</vt:lpstr>
      <vt:lpstr>PowerPoint 演示文稿</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演示文稿</vt:lpstr>
      <vt:lpstr>PowerPoint 演示文稿</vt:lpstr>
      <vt:lpstr>PowerPoint 演示文稿</vt:lpstr>
      <vt:lpstr>PowerPoint 演示文稿</vt:lpstr>
      <vt:lpstr>PowerPoint 演示文稿</vt:lpstr>
      <vt:lpstr>Thanks!</vt:lpstr>
      <vt:lpstr>Credits</vt:lpstr>
      <vt:lpstr>Presentation design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Hongjun Wu</cp:lastModifiedBy>
  <cp:revision>106</cp:revision>
  <dcterms:modified xsi:type="dcterms:W3CDTF">2018-09-10T21:51:28Z</dcterms:modified>
</cp:coreProperties>
</file>